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embedTrueTypeFonts="1" saveSubsetFonts="1">
  <p:sldMasterIdLst>
    <p:sldMasterId id="2147483708" r:id="rId1"/>
    <p:sldMasterId id="2147483737" r:id="rId2"/>
    <p:sldMasterId id="2147483742" r:id="rId3"/>
    <p:sldMasterId id="2147483746" r:id="rId4"/>
  </p:sldMasterIdLst>
  <p:notesMasterIdLst>
    <p:notesMasterId r:id="rId27"/>
  </p:notesMasterIdLst>
  <p:handoutMasterIdLst>
    <p:handoutMasterId r:id="rId28"/>
  </p:handoutMasterIdLst>
  <p:sldIdLst>
    <p:sldId id="556" r:id="rId5"/>
    <p:sldId id="719" r:id="rId6"/>
    <p:sldId id="611" r:id="rId7"/>
    <p:sldId id="838" r:id="rId8"/>
    <p:sldId id="737" r:id="rId9"/>
    <p:sldId id="816" r:id="rId10"/>
    <p:sldId id="817" r:id="rId11"/>
    <p:sldId id="818" r:id="rId12"/>
    <p:sldId id="819" r:id="rId13"/>
    <p:sldId id="702" r:id="rId14"/>
    <p:sldId id="835" r:id="rId15"/>
    <p:sldId id="837" r:id="rId16"/>
    <p:sldId id="781" r:id="rId17"/>
    <p:sldId id="826" r:id="rId18"/>
    <p:sldId id="828" r:id="rId19"/>
    <p:sldId id="652" r:id="rId20"/>
    <p:sldId id="760" r:id="rId21"/>
    <p:sldId id="832" r:id="rId22"/>
    <p:sldId id="831" r:id="rId23"/>
    <p:sldId id="770" r:id="rId24"/>
    <p:sldId id="773" r:id="rId25"/>
    <p:sldId id="807" r:id="rId26"/>
  </p:sldIdLst>
  <p:sldSz cx="9144000" cy="6858000" type="screen4x3"/>
  <p:notesSz cx="7010400" cy="9296400"/>
  <p:embeddedFontLst>
    <p:embeddedFont>
      <p:font typeface="ＭＳ Ｐゴシック" panose="020B0600070205080204" pitchFamily="34" charset="-128"/>
      <p:regular r:id="rId29"/>
    </p:embeddedFont>
    <p:embeddedFont>
      <p:font typeface="Calibri Light" panose="020F0302020204030204" pitchFamily="34" charset="0"/>
      <p:regular r:id="rId30"/>
      <p:italic r:id="rId31"/>
    </p:embeddedFont>
    <p:embeddedFont>
      <p:font typeface="Calibri" panose="020F0502020204030204" pitchFamily="34" charset="0"/>
      <p:regular r:id="rId32"/>
      <p:bold r:id="rId33"/>
      <p:italic r:id="rId34"/>
      <p:boldItalic r:id="rId35"/>
    </p:embeddedFont>
  </p:embeddedFontLst>
  <p:defaultTextStyle>
    <a:defPPr>
      <a:defRPr lang="en-US"/>
    </a:defPPr>
    <a:lvl1pPr algn="l" rtl="0" eaLnBrk="0" fontAlgn="base" hangingPunct="0">
      <a:spcBef>
        <a:spcPct val="0"/>
      </a:spcBef>
      <a:spcAft>
        <a:spcPct val="0"/>
      </a:spcAft>
      <a:defRPr sz="2000" kern="1200">
        <a:solidFill>
          <a:srgbClr val="000066"/>
        </a:solidFill>
        <a:latin typeface="Arial" charset="0"/>
        <a:ea typeface="+mn-ea"/>
        <a:cs typeface="+mn-cs"/>
      </a:defRPr>
    </a:lvl1pPr>
    <a:lvl2pPr marL="457200" algn="l" rtl="0" eaLnBrk="0" fontAlgn="base" hangingPunct="0">
      <a:spcBef>
        <a:spcPct val="0"/>
      </a:spcBef>
      <a:spcAft>
        <a:spcPct val="0"/>
      </a:spcAft>
      <a:defRPr sz="2000" kern="1200">
        <a:solidFill>
          <a:srgbClr val="000066"/>
        </a:solidFill>
        <a:latin typeface="Arial" charset="0"/>
        <a:ea typeface="+mn-ea"/>
        <a:cs typeface="+mn-cs"/>
      </a:defRPr>
    </a:lvl2pPr>
    <a:lvl3pPr marL="914400" algn="l" rtl="0" eaLnBrk="0" fontAlgn="base" hangingPunct="0">
      <a:spcBef>
        <a:spcPct val="0"/>
      </a:spcBef>
      <a:spcAft>
        <a:spcPct val="0"/>
      </a:spcAft>
      <a:defRPr sz="2000" kern="1200">
        <a:solidFill>
          <a:srgbClr val="000066"/>
        </a:solidFill>
        <a:latin typeface="Arial" charset="0"/>
        <a:ea typeface="+mn-ea"/>
        <a:cs typeface="+mn-cs"/>
      </a:defRPr>
    </a:lvl3pPr>
    <a:lvl4pPr marL="1371600" algn="l" rtl="0" eaLnBrk="0" fontAlgn="base" hangingPunct="0">
      <a:spcBef>
        <a:spcPct val="0"/>
      </a:spcBef>
      <a:spcAft>
        <a:spcPct val="0"/>
      </a:spcAft>
      <a:defRPr sz="2000" kern="1200">
        <a:solidFill>
          <a:srgbClr val="000066"/>
        </a:solidFill>
        <a:latin typeface="Arial" charset="0"/>
        <a:ea typeface="+mn-ea"/>
        <a:cs typeface="+mn-cs"/>
      </a:defRPr>
    </a:lvl4pPr>
    <a:lvl5pPr marL="1828800" algn="l" rtl="0" eaLnBrk="0" fontAlgn="base" hangingPunct="0">
      <a:spcBef>
        <a:spcPct val="0"/>
      </a:spcBef>
      <a:spcAft>
        <a:spcPct val="0"/>
      </a:spcAft>
      <a:defRPr sz="2000" kern="1200">
        <a:solidFill>
          <a:srgbClr val="000066"/>
        </a:solidFill>
        <a:latin typeface="Arial" charset="0"/>
        <a:ea typeface="+mn-ea"/>
        <a:cs typeface="+mn-cs"/>
      </a:defRPr>
    </a:lvl5pPr>
    <a:lvl6pPr marL="2286000" algn="l" defTabSz="914400" rtl="0" eaLnBrk="1" latinLnBrk="0" hangingPunct="1">
      <a:defRPr sz="2000" kern="1200">
        <a:solidFill>
          <a:srgbClr val="000066"/>
        </a:solidFill>
        <a:latin typeface="Arial" charset="0"/>
        <a:ea typeface="+mn-ea"/>
        <a:cs typeface="+mn-cs"/>
      </a:defRPr>
    </a:lvl6pPr>
    <a:lvl7pPr marL="2743200" algn="l" defTabSz="914400" rtl="0" eaLnBrk="1" latinLnBrk="0" hangingPunct="1">
      <a:defRPr sz="2000" kern="1200">
        <a:solidFill>
          <a:srgbClr val="000066"/>
        </a:solidFill>
        <a:latin typeface="Arial" charset="0"/>
        <a:ea typeface="+mn-ea"/>
        <a:cs typeface="+mn-cs"/>
      </a:defRPr>
    </a:lvl7pPr>
    <a:lvl8pPr marL="3200400" algn="l" defTabSz="914400" rtl="0" eaLnBrk="1" latinLnBrk="0" hangingPunct="1">
      <a:defRPr sz="2000" kern="1200">
        <a:solidFill>
          <a:srgbClr val="000066"/>
        </a:solidFill>
        <a:latin typeface="Arial" charset="0"/>
        <a:ea typeface="+mn-ea"/>
        <a:cs typeface="+mn-cs"/>
      </a:defRPr>
    </a:lvl8pPr>
    <a:lvl9pPr marL="3657600" algn="l" defTabSz="914400" rtl="0" eaLnBrk="1" latinLnBrk="0" hangingPunct="1">
      <a:defRPr sz="2000" kern="1200">
        <a:solidFill>
          <a:srgbClr val="000066"/>
        </a:solidFill>
        <a:latin typeface="Arial" charset="0"/>
        <a:ea typeface="+mn-ea"/>
        <a:cs typeface="+mn-cs"/>
      </a:defRPr>
    </a:lvl9pPr>
  </p:defaultTextStyle>
  <p:extLst>
    <p:ext uri="{EFAFB233-063F-42B5-8137-9DF3F51BA10A}">
      <p15:sldGuideLst xmlns:p15="http://schemas.microsoft.com/office/powerpoint/2012/main">
        <p15:guide id="1" orient="horz" pos="914">
          <p15:clr>
            <a:srgbClr val="A4A3A4"/>
          </p15:clr>
        </p15:guide>
        <p15:guide id="2" pos="17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FF33CC"/>
    <a:srgbClr val="080808"/>
    <a:srgbClr val="CC00CC"/>
    <a:srgbClr val="FF0000"/>
    <a:srgbClr val="00CC00"/>
    <a:srgbClr val="0000FF"/>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750" autoAdjust="0"/>
    <p:restoredTop sz="96518" autoAdjust="0"/>
  </p:normalViewPr>
  <p:slideViewPr>
    <p:cSldViewPr snapToObjects="1">
      <p:cViewPr varScale="1">
        <p:scale>
          <a:sx n="98" d="100"/>
          <a:sy n="98" d="100"/>
        </p:scale>
        <p:origin x="1243" y="77"/>
      </p:cViewPr>
      <p:guideLst>
        <p:guide orient="horz" pos="914"/>
        <p:guide pos="17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8" d="100"/>
        <a:sy n="128" d="100"/>
      </p:scale>
      <p:origin x="0" y="0"/>
    </p:cViewPr>
  </p:sorterViewPr>
  <p:notesViewPr>
    <p:cSldViewPr snapToGrid="0">
      <p:cViewPr varScale="1">
        <p:scale>
          <a:sx n="78" d="100"/>
          <a:sy n="78" d="100"/>
        </p:scale>
        <p:origin x="-1884" y="-9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font" Target="fonts/font6.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5.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4.fntdata"/><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3.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font" Target="fonts/font7.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8145" cy="464205"/>
          </a:xfrm>
          <a:prstGeom prst="rect">
            <a:avLst/>
          </a:prstGeom>
        </p:spPr>
        <p:txBody>
          <a:bodyPr vert="horz" lIns="88139" tIns="44070" rIns="88139" bIns="44070" rtlCol="0"/>
          <a:lstStyle>
            <a:lvl1pPr algn="l">
              <a:defRPr sz="1200"/>
            </a:lvl1pPr>
          </a:lstStyle>
          <a:p>
            <a:endParaRPr lang="en-US"/>
          </a:p>
        </p:txBody>
      </p:sp>
      <p:sp>
        <p:nvSpPr>
          <p:cNvPr id="3" name="Date Placeholder 2"/>
          <p:cNvSpPr>
            <a:spLocks noGrp="1"/>
          </p:cNvSpPr>
          <p:nvPr>
            <p:ph type="dt" sz="quarter" idx="1"/>
          </p:nvPr>
        </p:nvSpPr>
        <p:spPr>
          <a:xfrm>
            <a:off x="3970734" y="1"/>
            <a:ext cx="3038145" cy="464205"/>
          </a:xfrm>
          <a:prstGeom prst="rect">
            <a:avLst/>
          </a:prstGeom>
        </p:spPr>
        <p:txBody>
          <a:bodyPr vert="horz" lIns="88139" tIns="44070" rIns="88139" bIns="44070" rtlCol="0"/>
          <a:lstStyle>
            <a:lvl1pPr algn="r">
              <a:defRPr sz="1200"/>
            </a:lvl1pPr>
          </a:lstStyle>
          <a:p>
            <a:fld id="{B4486605-17C1-4025-95F8-DD35A86D4664}" type="datetimeFigureOut">
              <a:rPr lang="en-US" smtClean="0"/>
              <a:t>11/19/2014</a:t>
            </a:fld>
            <a:endParaRPr lang="en-US"/>
          </a:p>
        </p:txBody>
      </p:sp>
      <p:sp>
        <p:nvSpPr>
          <p:cNvPr id="4" name="Footer Placeholder 3"/>
          <p:cNvSpPr>
            <a:spLocks noGrp="1"/>
          </p:cNvSpPr>
          <p:nvPr>
            <p:ph type="ftr" sz="quarter" idx="2"/>
          </p:nvPr>
        </p:nvSpPr>
        <p:spPr>
          <a:xfrm>
            <a:off x="0" y="8830659"/>
            <a:ext cx="3038145" cy="464205"/>
          </a:xfrm>
          <a:prstGeom prst="rect">
            <a:avLst/>
          </a:prstGeom>
        </p:spPr>
        <p:txBody>
          <a:bodyPr vert="horz" lIns="88139" tIns="44070" rIns="88139" bIns="44070" rtlCol="0" anchor="b"/>
          <a:lstStyle>
            <a:lvl1pPr algn="l">
              <a:defRPr sz="1200"/>
            </a:lvl1pPr>
          </a:lstStyle>
          <a:p>
            <a:endParaRPr lang="en-US"/>
          </a:p>
        </p:txBody>
      </p:sp>
      <p:sp>
        <p:nvSpPr>
          <p:cNvPr id="5" name="Slide Number Placeholder 4"/>
          <p:cNvSpPr>
            <a:spLocks noGrp="1"/>
          </p:cNvSpPr>
          <p:nvPr>
            <p:ph type="sldNum" sz="quarter" idx="3"/>
          </p:nvPr>
        </p:nvSpPr>
        <p:spPr>
          <a:xfrm>
            <a:off x="3970734" y="8830659"/>
            <a:ext cx="3038145" cy="464205"/>
          </a:xfrm>
          <a:prstGeom prst="rect">
            <a:avLst/>
          </a:prstGeom>
        </p:spPr>
        <p:txBody>
          <a:bodyPr vert="horz" lIns="88139" tIns="44070" rIns="88139" bIns="44070" rtlCol="0" anchor="b"/>
          <a:lstStyle>
            <a:lvl1pPr algn="r">
              <a:defRPr sz="1200"/>
            </a:lvl1pPr>
          </a:lstStyle>
          <a:p>
            <a:fld id="{4CD146B8-6EF4-4840-B5FF-BD0A209292F5}" type="slidenum">
              <a:rPr lang="en-US" smtClean="0"/>
              <a:t>‹#›</a:t>
            </a:fld>
            <a:endParaRPr lang="en-US"/>
          </a:p>
        </p:txBody>
      </p:sp>
    </p:spTree>
    <p:extLst>
      <p:ext uri="{BB962C8B-B14F-4D97-AF65-F5344CB8AC3E}">
        <p14:creationId xmlns:p14="http://schemas.microsoft.com/office/powerpoint/2010/main" val="33300179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0" y="1"/>
            <a:ext cx="3038145" cy="464205"/>
          </a:xfrm>
          <a:prstGeom prst="rect">
            <a:avLst/>
          </a:prstGeom>
          <a:noFill/>
          <a:ln w="9525">
            <a:noFill/>
            <a:miter lim="800000"/>
            <a:headEnd/>
            <a:tailEnd/>
          </a:ln>
        </p:spPr>
        <p:txBody>
          <a:bodyPr vert="horz" wrap="square" lIns="93172" tIns="46586" rIns="93172" bIns="46586" numCol="1" anchor="t" anchorCtr="0" compatLnSpc="1">
            <a:prstTxWarp prst="textNoShape">
              <a:avLst/>
            </a:prstTxWarp>
          </a:bodyPr>
          <a:lstStyle>
            <a:lvl1pPr defTabSz="931887" eaLnBrk="1" hangingPunct="1">
              <a:defRPr sz="1300">
                <a:solidFill>
                  <a:schemeClr val="tx1"/>
                </a:solidFill>
              </a:defRPr>
            </a:lvl1pPr>
          </a:lstStyle>
          <a:p>
            <a:endParaRPr lang="en-US" dirty="0"/>
          </a:p>
        </p:txBody>
      </p:sp>
      <p:sp>
        <p:nvSpPr>
          <p:cNvPr id="25603" name="Rectangle 3"/>
          <p:cNvSpPr>
            <a:spLocks noGrp="1" noChangeArrowheads="1"/>
          </p:cNvSpPr>
          <p:nvPr>
            <p:ph type="dt" idx="1"/>
          </p:nvPr>
        </p:nvSpPr>
        <p:spPr bwMode="auto">
          <a:xfrm>
            <a:off x="3970734" y="1"/>
            <a:ext cx="3038145" cy="464205"/>
          </a:xfrm>
          <a:prstGeom prst="rect">
            <a:avLst/>
          </a:prstGeom>
          <a:noFill/>
          <a:ln w="9525">
            <a:noFill/>
            <a:miter lim="800000"/>
            <a:headEnd/>
            <a:tailEnd/>
          </a:ln>
        </p:spPr>
        <p:txBody>
          <a:bodyPr vert="horz" wrap="square" lIns="93172" tIns="46586" rIns="93172" bIns="46586" numCol="1" anchor="t" anchorCtr="0" compatLnSpc="1">
            <a:prstTxWarp prst="textNoShape">
              <a:avLst/>
            </a:prstTxWarp>
          </a:bodyPr>
          <a:lstStyle>
            <a:lvl1pPr algn="r" defTabSz="931887" eaLnBrk="1" hangingPunct="1">
              <a:defRPr sz="1300">
                <a:solidFill>
                  <a:schemeClr val="tx1"/>
                </a:solidFill>
              </a:defRPr>
            </a:lvl1pPr>
          </a:lstStyle>
          <a:p>
            <a:endParaRPr lang="en-US" dirty="0"/>
          </a:p>
        </p:txBody>
      </p:sp>
      <p:sp>
        <p:nvSpPr>
          <p:cNvPr id="6148" name="Rectangle 4"/>
          <p:cNvSpPr>
            <a:spLocks noGrp="1" noRot="1" noChangeAspect="1" noChangeArrowheads="1" noTextEdit="1"/>
          </p:cNvSpPr>
          <p:nvPr>
            <p:ph type="sldImg" idx="2"/>
          </p:nvPr>
        </p:nvSpPr>
        <p:spPr bwMode="auto">
          <a:xfrm>
            <a:off x="1181100" y="698500"/>
            <a:ext cx="4648200" cy="3486150"/>
          </a:xfrm>
          <a:prstGeom prst="rect">
            <a:avLst/>
          </a:prstGeom>
          <a:noFill/>
          <a:ln w="9525">
            <a:solidFill>
              <a:srgbClr val="000000"/>
            </a:solidFill>
            <a:miter lim="800000"/>
            <a:headEnd/>
            <a:tailEnd/>
          </a:ln>
        </p:spPr>
      </p:sp>
      <p:sp>
        <p:nvSpPr>
          <p:cNvPr id="25605" name="Rectangle 5"/>
          <p:cNvSpPr>
            <a:spLocks noGrp="1" noChangeArrowheads="1"/>
          </p:cNvSpPr>
          <p:nvPr>
            <p:ph type="body" sz="quarter" idx="3"/>
          </p:nvPr>
        </p:nvSpPr>
        <p:spPr bwMode="auto">
          <a:xfrm>
            <a:off x="701345" y="4416099"/>
            <a:ext cx="5607711" cy="4182457"/>
          </a:xfrm>
          <a:prstGeom prst="rect">
            <a:avLst/>
          </a:prstGeom>
          <a:noFill/>
          <a:ln w="9525">
            <a:noFill/>
            <a:miter lim="800000"/>
            <a:headEnd/>
            <a:tailEnd/>
          </a:ln>
        </p:spPr>
        <p:txBody>
          <a:bodyPr vert="horz" wrap="square" lIns="93172" tIns="46586" rIns="93172" bIns="46586"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5606" name="Rectangle 6"/>
          <p:cNvSpPr>
            <a:spLocks noGrp="1" noChangeArrowheads="1"/>
          </p:cNvSpPr>
          <p:nvPr>
            <p:ph type="ftr" sz="quarter" idx="4"/>
          </p:nvPr>
        </p:nvSpPr>
        <p:spPr bwMode="auto">
          <a:xfrm>
            <a:off x="0" y="8830659"/>
            <a:ext cx="3038145" cy="464205"/>
          </a:xfrm>
          <a:prstGeom prst="rect">
            <a:avLst/>
          </a:prstGeom>
          <a:noFill/>
          <a:ln w="9525">
            <a:noFill/>
            <a:miter lim="800000"/>
            <a:headEnd/>
            <a:tailEnd/>
          </a:ln>
        </p:spPr>
        <p:txBody>
          <a:bodyPr vert="horz" wrap="square" lIns="93172" tIns="46586" rIns="93172" bIns="46586" numCol="1" anchor="b" anchorCtr="0" compatLnSpc="1">
            <a:prstTxWarp prst="textNoShape">
              <a:avLst/>
            </a:prstTxWarp>
          </a:bodyPr>
          <a:lstStyle>
            <a:lvl1pPr defTabSz="931887" eaLnBrk="1" hangingPunct="1">
              <a:defRPr sz="1300">
                <a:solidFill>
                  <a:schemeClr val="tx1"/>
                </a:solidFill>
              </a:defRPr>
            </a:lvl1pPr>
          </a:lstStyle>
          <a:p>
            <a:endParaRPr lang="en-US" dirty="0"/>
          </a:p>
        </p:txBody>
      </p:sp>
      <p:sp>
        <p:nvSpPr>
          <p:cNvPr id="25607" name="Rectangle 7"/>
          <p:cNvSpPr>
            <a:spLocks noGrp="1" noChangeArrowheads="1"/>
          </p:cNvSpPr>
          <p:nvPr>
            <p:ph type="sldNum" sz="quarter" idx="5"/>
          </p:nvPr>
        </p:nvSpPr>
        <p:spPr bwMode="auto">
          <a:xfrm>
            <a:off x="3970734" y="8830659"/>
            <a:ext cx="3038145" cy="464205"/>
          </a:xfrm>
          <a:prstGeom prst="rect">
            <a:avLst/>
          </a:prstGeom>
          <a:noFill/>
          <a:ln w="9525">
            <a:noFill/>
            <a:miter lim="800000"/>
            <a:headEnd/>
            <a:tailEnd/>
          </a:ln>
        </p:spPr>
        <p:txBody>
          <a:bodyPr vert="horz" wrap="square" lIns="93172" tIns="46586" rIns="93172" bIns="46586" numCol="1" anchor="b" anchorCtr="0" compatLnSpc="1">
            <a:prstTxWarp prst="textNoShape">
              <a:avLst/>
            </a:prstTxWarp>
          </a:bodyPr>
          <a:lstStyle>
            <a:lvl1pPr algn="r" defTabSz="931887" eaLnBrk="1" hangingPunct="1">
              <a:defRPr sz="1300">
                <a:solidFill>
                  <a:schemeClr val="tx1"/>
                </a:solidFill>
              </a:defRPr>
            </a:lvl1pPr>
          </a:lstStyle>
          <a:p>
            <a:fld id="{63C096D5-4CD4-43F4-A922-398A904B3251}" type="slidenum">
              <a:rPr lang="en-US"/>
              <a:pPr/>
              <a:t>‹#›</a:t>
            </a:fld>
            <a:endParaRPr lang="en-US" dirty="0"/>
          </a:p>
        </p:txBody>
      </p:sp>
    </p:spTree>
    <p:extLst>
      <p:ext uri="{BB962C8B-B14F-4D97-AF65-F5344CB8AC3E}">
        <p14:creationId xmlns:p14="http://schemas.microsoft.com/office/powerpoint/2010/main" val="868987896"/>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C096D5-4CD4-43F4-A922-398A904B3251}" type="slidenum">
              <a:rPr lang="en-US" smtClean="0"/>
              <a:pPr/>
              <a:t>1</a:t>
            </a:fld>
            <a:endParaRPr lang="en-US" dirty="0"/>
          </a:p>
        </p:txBody>
      </p:sp>
    </p:spTree>
    <p:extLst>
      <p:ext uri="{BB962C8B-B14F-4D97-AF65-F5344CB8AC3E}">
        <p14:creationId xmlns:p14="http://schemas.microsoft.com/office/powerpoint/2010/main" val="2505346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C096D5-4CD4-43F4-A922-398A904B3251}" type="slidenum">
              <a:rPr lang="en-US" smtClean="0"/>
              <a:pPr/>
              <a:t>2</a:t>
            </a:fld>
            <a:endParaRPr lang="en-US" dirty="0"/>
          </a:p>
        </p:txBody>
      </p:sp>
    </p:spTree>
    <p:extLst>
      <p:ext uri="{BB962C8B-B14F-4D97-AF65-F5344CB8AC3E}">
        <p14:creationId xmlns:p14="http://schemas.microsoft.com/office/powerpoint/2010/main" val="3693521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C096D5-4CD4-43F4-A922-398A904B3251}" type="slidenum">
              <a:rPr lang="en-US" smtClean="0"/>
              <a:pPr/>
              <a:t>3</a:t>
            </a:fld>
            <a:endParaRPr lang="en-US" dirty="0"/>
          </a:p>
        </p:txBody>
      </p:sp>
    </p:spTree>
    <p:extLst>
      <p:ext uri="{BB962C8B-B14F-4D97-AF65-F5344CB8AC3E}">
        <p14:creationId xmlns:p14="http://schemas.microsoft.com/office/powerpoint/2010/main" val="1752150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C096D5-4CD4-43F4-A922-398A904B3251}" type="slidenum">
              <a:rPr lang="en-US" smtClean="0"/>
              <a:pPr/>
              <a:t>4</a:t>
            </a:fld>
            <a:endParaRPr lang="en-US"/>
          </a:p>
        </p:txBody>
      </p:sp>
    </p:spTree>
    <p:extLst>
      <p:ext uri="{BB962C8B-B14F-4D97-AF65-F5344CB8AC3E}">
        <p14:creationId xmlns:p14="http://schemas.microsoft.com/office/powerpoint/2010/main" val="32693820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58BF916-7D35-41E7-81FE-15BC9D751DEF}" type="slidenum">
              <a:rPr lang="en-US" smtClean="0">
                <a:solidFill>
                  <a:srgbClr val="000000"/>
                </a:solidFill>
              </a:rPr>
              <a:pPr>
                <a:defRPr/>
              </a:pPr>
              <a:t>5</a:t>
            </a:fld>
            <a:endParaRPr lang="en-US" dirty="0">
              <a:solidFill>
                <a:srgbClr val="000000"/>
              </a:solidFill>
            </a:endParaRPr>
          </a:p>
        </p:txBody>
      </p:sp>
    </p:spTree>
    <p:extLst>
      <p:ext uri="{BB962C8B-B14F-4D97-AF65-F5344CB8AC3E}">
        <p14:creationId xmlns:p14="http://schemas.microsoft.com/office/powerpoint/2010/main" val="34467295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SERVIR provides</a:t>
            </a:r>
            <a:r>
              <a:rPr lang="en-US" baseline="0" dirty="0" smtClean="0"/>
              <a:t> services that are broader…</a:t>
            </a:r>
            <a:endParaRPr lang="en-US" dirty="0"/>
          </a:p>
        </p:txBody>
      </p:sp>
      <p:sp>
        <p:nvSpPr>
          <p:cNvPr id="4" name="Slide Number Placeholder 3"/>
          <p:cNvSpPr>
            <a:spLocks noGrp="1"/>
          </p:cNvSpPr>
          <p:nvPr>
            <p:ph type="sldNum" sz="quarter" idx="10"/>
          </p:nvPr>
        </p:nvSpPr>
        <p:spPr/>
        <p:txBody>
          <a:bodyPr/>
          <a:lstStyle/>
          <a:p>
            <a:fld id="{63C096D5-4CD4-43F4-A922-398A904B3251}" type="slidenum">
              <a:rPr lang="en-US" smtClean="0">
                <a:solidFill>
                  <a:srgbClr val="000000"/>
                </a:solidFill>
              </a:rPr>
              <a:pPr/>
              <a:t>6</a:t>
            </a:fld>
            <a:endParaRPr lang="en-US" dirty="0">
              <a:solidFill>
                <a:srgbClr val="000000"/>
              </a:solidFill>
            </a:endParaRPr>
          </a:p>
        </p:txBody>
      </p:sp>
    </p:spTree>
    <p:extLst>
      <p:ext uri="{BB962C8B-B14F-4D97-AF65-F5344CB8AC3E}">
        <p14:creationId xmlns:p14="http://schemas.microsoft.com/office/powerpoint/2010/main" val="31318327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2451D870-87BB-4383-9DFB-EA80144A5544}" type="slidenum">
              <a:rPr lang="en-US" smtClean="0"/>
              <a:pPr/>
              <a:t>13</a:t>
            </a:fld>
            <a:endParaRPr lang="en-US"/>
          </a:p>
        </p:txBody>
      </p:sp>
    </p:spTree>
    <p:extLst>
      <p:ext uri="{BB962C8B-B14F-4D97-AF65-F5344CB8AC3E}">
        <p14:creationId xmlns:p14="http://schemas.microsoft.com/office/powerpoint/2010/main" val="20690660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1179" indent="-291179">
              <a:buFont typeface="Arial"/>
              <a:buChar char="•"/>
            </a:pPr>
            <a:endParaRPr lang="en-US" dirty="0" smtClean="0"/>
          </a:p>
        </p:txBody>
      </p:sp>
      <p:sp>
        <p:nvSpPr>
          <p:cNvPr id="4" name="Slide Number Placeholder 3"/>
          <p:cNvSpPr>
            <a:spLocks noGrp="1"/>
          </p:cNvSpPr>
          <p:nvPr>
            <p:ph type="sldNum" sz="quarter" idx="10"/>
          </p:nvPr>
        </p:nvSpPr>
        <p:spPr/>
        <p:txBody>
          <a:bodyPr/>
          <a:lstStyle/>
          <a:p>
            <a:fld id="{E14E13F1-948C-49B6-97A5-CA0F6090CFAE}" type="slidenum">
              <a:rPr lang="en-US" smtClean="0"/>
              <a:t>18</a:t>
            </a:fld>
            <a:endParaRPr lang="en-US"/>
          </a:p>
        </p:txBody>
      </p:sp>
    </p:spTree>
    <p:extLst>
      <p:ext uri="{BB962C8B-B14F-4D97-AF65-F5344CB8AC3E}">
        <p14:creationId xmlns:p14="http://schemas.microsoft.com/office/powerpoint/2010/main" val="3518533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2451D870-87BB-4383-9DFB-EA80144A5544}" type="slidenum">
              <a:rPr lang="en-US" smtClean="0"/>
              <a:t>22</a:t>
            </a:fld>
            <a:endParaRPr lang="en-US"/>
          </a:p>
        </p:txBody>
      </p:sp>
    </p:spTree>
    <p:extLst>
      <p:ext uri="{BB962C8B-B14F-4D97-AF65-F5344CB8AC3E}">
        <p14:creationId xmlns:p14="http://schemas.microsoft.com/office/powerpoint/2010/main" val="40594536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6" name="Picture 5" descr="SERVIR_PPT_banner1.psd"/>
          <p:cNvPicPr>
            <a:picLocks noChangeAspect="1"/>
          </p:cNvPicPr>
          <p:nvPr userDrawn="1"/>
        </p:nvPicPr>
        <p:blipFill>
          <a:blip r:embed="rId2"/>
          <a:stretch>
            <a:fillRect/>
          </a:stretch>
        </p:blipFill>
        <p:spPr>
          <a:xfrm>
            <a:off x="0" y="0"/>
            <a:ext cx="9144000" cy="981075"/>
          </a:xfrm>
          <a:prstGeom prst="rect">
            <a:avLst/>
          </a:prstGeom>
          <a:effectLst>
            <a:outerShdw blurRad="266700" dir="2700000">
              <a:srgbClr val="000000"/>
            </a:outerShdw>
          </a:effectLst>
        </p:spPr>
      </p:pic>
      <p:sp>
        <p:nvSpPr>
          <p:cNvPr id="2" name="Title 1"/>
          <p:cNvSpPr>
            <a:spLocks noGrp="1"/>
          </p:cNvSpPr>
          <p:nvPr>
            <p:ph type="title"/>
          </p:nvPr>
        </p:nvSpPr>
        <p:spPr>
          <a:xfrm>
            <a:off x="457200" y="0"/>
            <a:ext cx="4817533" cy="981075"/>
          </a:xfrm>
        </p:spPr>
        <p:txBody>
          <a:bodyPr anchor="ctr">
            <a:normAutofit/>
          </a:bodyPr>
          <a:lstStyle>
            <a:lvl1pPr algn="l">
              <a:defRPr sz="2400">
                <a:solidFill>
                  <a:schemeClr val="bg1"/>
                </a:solidFill>
              </a:defRPr>
            </a:lvl1pPr>
          </a:lstStyle>
          <a:p>
            <a:r>
              <a:rPr lang="en-US" dirty="0" smtClean="0"/>
              <a:t>Click to edit Master title style</a:t>
            </a:r>
            <a:endParaRPr lang="en-US" dirty="0"/>
          </a:p>
        </p:txBody>
      </p:sp>
      <p:sp>
        <p:nvSpPr>
          <p:cNvPr id="5" name="Slide Number Placeholder 4"/>
          <p:cNvSpPr>
            <a:spLocks noGrp="1"/>
          </p:cNvSpPr>
          <p:nvPr>
            <p:ph type="sldNum" sz="quarter" idx="12"/>
          </p:nvPr>
        </p:nvSpPr>
        <p:spPr/>
        <p:txBody>
          <a:bodyPr/>
          <a:lstStyle/>
          <a:p>
            <a:fld id="{94EFC770-AE6E-D34F-A67C-971CD57B26D6}" type="slidenum">
              <a:rPr lang="en-US" smtClean="0">
                <a:solidFill>
                  <a:prstClr val="black">
                    <a:tint val="75000"/>
                  </a:prstClr>
                </a:solidFill>
              </a:rPr>
              <a:pPr/>
              <a:t>‹#›</a:t>
            </a:fld>
            <a:endParaRPr lang="en-US">
              <a:solidFill>
                <a:prstClr val="black">
                  <a:tint val="75000"/>
                </a:prstClr>
              </a:solidFill>
            </a:endParaRPr>
          </a:p>
        </p:txBody>
      </p:sp>
      <p:sp>
        <p:nvSpPr>
          <p:cNvPr id="12" name="Text Placeholder 11"/>
          <p:cNvSpPr>
            <a:spLocks noGrp="1"/>
          </p:cNvSpPr>
          <p:nvPr>
            <p:ph type="body" sz="quarter" idx="13"/>
          </p:nvPr>
        </p:nvSpPr>
        <p:spPr>
          <a:xfrm>
            <a:off x="457200" y="1582738"/>
            <a:ext cx="8213725" cy="4394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33153" y="537835"/>
            <a:ext cx="1474682" cy="37475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457200" y="6356350"/>
            <a:ext cx="2133600" cy="365125"/>
          </a:xfrm>
          <a:prstGeom prst="rect">
            <a:avLst/>
          </a:prstGeom>
        </p:spPr>
        <p:txBody>
          <a:bodyPr/>
          <a:lstStyle/>
          <a:p>
            <a:fld id="{C8484841-9AB7-4D76-B2FB-52F7B0FD85D0}"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6" name="Picture 5" descr="SERVIR_PPT_banner1.psd"/>
          <p:cNvPicPr>
            <a:picLocks noChangeAspect="1"/>
          </p:cNvPicPr>
          <p:nvPr userDrawn="1"/>
        </p:nvPicPr>
        <p:blipFill>
          <a:blip r:embed="rId2"/>
          <a:stretch>
            <a:fillRect/>
          </a:stretch>
        </p:blipFill>
        <p:spPr>
          <a:xfrm>
            <a:off x="0" y="0"/>
            <a:ext cx="9144000" cy="981075"/>
          </a:xfrm>
          <a:prstGeom prst="rect">
            <a:avLst/>
          </a:prstGeom>
          <a:effectLst>
            <a:outerShdw blurRad="266700" dir="2700000">
              <a:srgbClr val="000000"/>
            </a:outerShdw>
          </a:effectLst>
        </p:spPr>
      </p:pic>
      <p:pic>
        <p:nvPicPr>
          <p:cNvPr id="7" name="Picture 6" descr="Global.png"/>
          <p:cNvPicPr>
            <a:picLocks noChangeAspect="1"/>
          </p:cNvPicPr>
          <p:nvPr userDrawn="1"/>
        </p:nvPicPr>
        <p:blipFill rotWithShape="1">
          <a:blip r:embed="rId3" cstate="screen">
            <a:extLst>
              <a:ext uri="{28A0092B-C50C-407E-A947-70E740481C1C}">
                <a14:useLocalDpi xmlns:a14="http://schemas.microsoft.com/office/drawing/2010/main"/>
              </a:ext>
            </a:extLst>
          </a:blip>
          <a:srcRect r="46675"/>
          <a:stretch/>
        </p:blipFill>
        <p:spPr>
          <a:xfrm>
            <a:off x="7175141" y="282772"/>
            <a:ext cx="1721490" cy="402806"/>
          </a:xfrm>
          <a:prstGeom prst="rect">
            <a:avLst/>
          </a:prstGeom>
          <a:effectLst>
            <a:outerShdw blurRad="165100" dir="2700000">
              <a:srgbClr val="000000"/>
            </a:outerShdw>
          </a:effectLst>
        </p:spPr>
      </p:pic>
      <p:sp>
        <p:nvSpPr>
          <p:cNvPr id="2" name="Title 1"/>
          <p:cNvSpPr>
            <a:spLocks noGrp="1"/>
          </p:cNvSpPr>
          <p:nvPr>
            <p:ph type="title"/>
          </p:nvPr>
        </p:nvSpPr>
        <p:spPr>
          <a:xfrm>
            <a:off x="457200" y="0"/>
            <a:ext cx="4817533" cy="981075"/>
          </a:xfrm>
          <a:prstGeom prst="rect">
            <a:avLst/>
          </a:prstGeom>
        </p:spPr>
        <p:txBody>
          <a:bodyPr anchor="ctr">
            <a:normAutofit/>
          </a:bodyPr>
          <a:lstStyle>
            <a:lvl1pPr algn="l">
              <a:defRPr sz="2400">
                <a:solidFill>
                  <a:schemeClr val="bg1"/>
                </a:solidFill>
              </a:defRPr>
            </a:lvl1pPr>
          </a:lstStyle>
          <a:p>
            <a:r>
              <a:rPr lang="en-US" dirty="0" smtClean="0"/>
              <a:t>Click to edit Master title style</a:t>
            </a:r>
            <a:endParaRPr lang="en-US" dirty="0"/>
          </a:p>
        </p:txBody>
      </p:sp>
      <p:sp>
        <p:nvSpPr>
          <p:cNvPr id="5" name="Slide Number Placeholder 4"/>
          <p:cNvSpPr>
            <a:spLocks noGrp="1"/>
          </p:cNvSpPr>
          <p:nvPr>
            <p:ph type="sldNum" sz="quarter" idx="12"/>
          </p:nvPr>
        </p:nvSpPr>
        <p:spPr>
          <a:xfrm>
            <a:off x="457200" y="6356350"/>
            <a:ext cx="2133600" cy="365125"/>
          </a:xfrm>
          <a:prstGeom prst="rect">
            <a:avLst/>
          </a:prstGeom>
        </p:spPr>
        <p:txBody>
          <a:bodyPr/>
          <a:lstStyle/>
          <a:p>
            <a:fld id="{94EFC770-AE6E-D34F-A67C-971CD57B26D6}" type="slidenum">
              <a:rPr lang="en-US" smtClean="0">
                <a:solidFill>
                  <a:prstClr val="black">
                    <a:tint val="75000"/>
                  </a:prstClr>
                </a:solidFill>
              </a:rPr>
              <a:pPr/>
              <a:t>‹#›</a:t>
            </a:fld>
            <a:endParaRPr lang="en-US" dirty="0">
              <a:solidFill>
                <a:prstClr val="black">
                  <a:tint val="75000"/>
                </a:prstClr>
              </a:solidFill>
            </a:endParaRPr>
          </a:p>
        </p:txBody>
      </p:sp>
      <p:sp>
        <p:nvSpPr>
          <p:cNvPr id="12" name="Text Placeholder 11"/>
          <p:cNvSpPr>
            <a:spLocks noGrp="1"/>
          </p:cNvSpPr>
          <p:nvPr>
            <p:ph type="body" sz="quarter" idx="13"/>
          </p:nvPr>
        </p:nvSpPr>
        <p:spPr>
          <a:xfrm>
            <a:off x="457200" y="1582738"/>
            <a:ext cx="8213725" cy="43942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158824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143000"/>
            <a:ext cx="7772400" cy="495300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hasCustomPrompt="1"/>
          </p:nvPr>
        </p:nvSpPr>
        <p:spPr>
          <a:xfrm>
            <a:off x="487363" y="188913"/>
            <a:ext cx="7772400" cy="609600"/>
          </a:xfrm>
          <a:prstGeom prst="rect">
            <a:avLst/>
          </a:prstGeom>
        </p:spPr>
        <p:txBody>
          <a:bodyPr/>
          <a:lstStyle/>
          <a:p>
            <a:r>
              <a:rPr lang="en-US" dirty="0" smtClean="0"/>
              <a:t>CLICK TO EDIT MASTER TITLE STYLE</a:t>
            </a:r>
            <a:endParaRPr lang="en-US" dirty="0"/>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183C98E4-3FCC-49D7-9ACB-984DD53A125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18738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pic>
        <p:nvPicPr>
          <p:cNvPr id="6" name="Picture 5" descr="SERVIR_PPT_banner1.psd"/>
          <p:cNvPicPr>
            <a:picLocks noChangeAspect="1"/>
          </p:cNvPicPr>
          <p:nvPr userDrawn="1"/>
        </p:nvPicPr>
        <p:blipFill>
          <a:blip r:embed="rId2"/>
          <a:stretch>
            <a:fillRect/>
          </a:stretch>
        </p:blipFill>
        <p:spPr>
          <a:xfrm>
            <a:off x="0" y="0"/>
            <a:ext cx="9144000" cy="981075"/>
          </a:xfrm>
          <a:prstGeom prst="rect">
            <a:avLst/>
          </a:prstGeom>
          <a:effectLst>
            <a:outerShdw blurRad="266700" dir="2700000">
              <a:srgbClr val="000000"/>
            </a:outerShdw>
          </a:effectLst>
        </p:spPr>
      </p:pic>
      <p:grpSp>
        <p:nvGrpSpPr>
          <p:cNvPr id="3" name="Group 7"/>
          <p:cNvGrpSpPr/>
          <p:nvPr userDrawn="1"/>
        </p:nvGrpSpPr>
        <p:grpSpPr>
          <a:xfrm>
            <a:off x="7247746" y="6356710"/>
            <a:ext cx="1708951" cy="351196"/>
            <a:chOff x="6594651" y="497913"/>
            <a:chExt cx="1833425" cy="376776"/>
          </a:xfrm>
        </p:grpSpPr>
        <p:pic>
          <p:nvPicPr>
            <p:cNvPr id="9" name="Picture 8" descr="NASA-Logo.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57105" y="497913"/>
              <a:ext cx="470971" cy="376776"/>
            </a:xfrm>
            <a:prstGeom prst="rect">
              <a:avLst/>
            </a:prstGeom>
          </p:spPr>
        </p:pic>
        <p:pic>
          <p:nvPicPr>
            <p:cNvPr id="10" name="Picture 9" descr="USAID Logo_Blue.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94651" y="499365"/>
              <a:ext cx="1202659" cy="366913"/>
            </a:xfrm>
            <a:prstGeom prst="rect">
              <a:avLst/>
            </a:prstGeom>
          </p:spPr>
        </p:pic>
      </p:grpSp>
      <p:sp>
        <p:nvSpPr>
          <p:cNvPr id="2" name="Title 1"/>
          <p:cNvSpPr>
            <a:spLocks noGrp="1"/>
          </p:cNvSpPr>
          <p:nvPr>
            <p:ph type="title"/>
          </p:nvPr>
        </p:nvSpPr>
        <p:spPr>
          <a:xfrm>
            <a:off x="457200" y="0"/>
            <a:ext cx="4817533" cy="981075"/>
          </a:xfrm>
          <a:prstGeom prst="rect">
            <a:avLst/>
          </a:prstGeom>
        </p:spPr>
        <p:txBody>
          <a:bodyPr anchor="ctr">
            <a:normAutofit/>
          </a:bodyPr>
          <a:lstStyle>
            <a:lvl1pPr algn="l">
              <a:defRPr sz="2400">
                <a:solidFill>
                  <a:schemeClr val="bg1"/>
                </a:solidFill>
              </a:defRPr>
            </a:lvl1pPr>
          </a:lstStyle>
          <a:p>
            <a:r>
              <a:rPr lang="en-US" dirty="0" smtClean="0"/>
              <a:t>Click to edit Master title style</a:t>
            </a:r>
            <a:endParaRPr lang="en-US" dirty="0"/>
          </a:p>
        </p:txBody>
      </p:sp>
      <p:sp>
        <p:nvSpPr>
          <p:cNvPr id="5" name="Slide Number Placeholder 4"/>
          <p:cNvSpPr>
            <a:spLocks noGrp="1"/>
          </p:cNvSpPr>
          <p:nvPr>
            <p:ph type="sldNum" sz="quarter" idx="12"/>
          </p:nvPr>
        </p:nvSpPr>
        <p:spPr>
          <a:xfrm>
            <a:off x="457200" y="6356350"/>
            <a:ext cx="2133600" cy="365125"/>
          </a:xfrm>
          <a:prstGeom prst="rect">
            <a:avLst/>
          </a:prstGeom>
        </p:spPr>
        <p:txBody>
          <a:bodyPr/>
          <a:lstStyle/>
          <a:p>
            <a:fld id="{94EFC770-AE6E-D34F-A67C-971CD57B26D6}" type="slidenum">
              <a:rPr lang="en-US" smtClean="0">
                <a:solidFill>
                  <a:prstClr val="black">
                    <a:tint val="75000"/>
                  </a:prstClr>
                </a:solidFill>
              </a:rPr>
              <a:pPr/>
              <a:t>‹#›</a:t>
            </a:fld>
            <a:endParaRPr lang="en-US">
              <a:solidFill>
                <a:prstClr val="black">
                  <a:tint val="75000"/>
                </a:prstClr>
              </a:solidFill>
            </a:endParaRPr>
          </a:p>
        </p:txBody>
      </p:sp>
      <p:sp>
        <p:nvSpPr>
          <p:cNvPr id="12" name="Text Placeholder 11"/>
          <p:cNvSpPr>
            <a:spLocks noGrp="1"/>
          </p:cNvSpPr>
          <p:nvPr>
            <p:ph type="body" sz="quarter" idx="13"/>
          </p:nvPr>
        </p:nvSpPr>
        <p:spPr>
          <a:xfrm>
            <a:off x="457200" y="1582738"/>
            <a:ext cx="8213725" cy="43942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11" name="Picture 10" descr="Global.png"/>
          <p:cNvPicPr>
            <a:picLocks noChangeAspect="1"/>
          </p:cNvPicPr>
          <p:nvPr userDrawn="1"/>
        </p:nvPicPr>
        <p:blipFill rotWithShape="1">
          <a:blip r:embed="rId5"/>
          <a:srcRect r="47008"/>
          <a:stretch/>
        </p:blipFill>
        <p:spPr>
          <a:xfrm>
            <a:off x="7121351" y="282772"/>
            <a:ext cx="1710732" cy="402806"/>
          </a:xfrm>
          <a:prstGeom prst="rect">
            <a:avLst/>
          </a:prstGeom>
          <a:effectLst>
            <a:outerShdw blurRad="165100" dir="2700000">
              <a:srgbClr val="000000"/>
            </a:outerShdw>
          </a:effectLst>
        </p:spPr>
      </p:pic>
    </p:spTree>
    <p:extLst>
      <p:ext uri="{BB962C8B-B14F-4D97-AF65-F5344CB8AC3E}">
        <p14:creationId xmlns:p14="http://schemas.microsoft.com/office/powerpoint/2010/main" val="9665205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0780A30-9874-4DD3-9176-5797334DC3F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474351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0780A30-9874-4DD3-9176-5797334DC3F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886052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0780A30-9874-4DD3-9176-5797334DC3F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035745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0780A30-9874-4DD3-9176-5797334DC3F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887459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20780A30-9874-4DD3-9176-5797334DC3F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966571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20780A30-9874-4DD3-9176-5797334DC3F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09818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7" name="Picture 6" descr="SERVIR_PPT_background1.jpg"/>
          <p:cNvPicPr>
            <a:picLocks noChangeAspect="1"/>
          </p:cNvPicPr>
          <p:nvPr userDrawn="1"/>
        </p:nvPicPr>
        <p:blipFill>
          <a:blip r:embed="rId2"/>
          <a:stretch>
            <a:fillRect/>
          </a:stretch>
        </p:blipFill>
        <p:spPr>
          <a:xfrm>
            <a:off x="0" y="0"/>
            <a:ext cx="9144001" cy="6858001"/>
          </a:xfrm>
          <a:prstGeom prst="rect">
            <a:avLst/>
          </a:prstGeom>
        </p:spPr>
      </p:pic>
      <p:pic>
        <p:nvPicPr>
          <p:cNvPr id="8" name="Picture 7" descr="Global.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43546" y="5949843"/>
            <a:ext cx="2139503" cy="508517"/>
          </a:xfrm>
          <a:prstGeom prst="rect">
            <a:avLst/>
          </a:prstGeom>
        </p:spPr>
      </p:pic>
      <p:sp>
        <p:nvSpPr>
          <p:cNvPr id="2" name="Title 1"/>
          <p:cNvSpPr>
            <a:spLocks noGrp="1"/>
          </p:cNvSpPr>
          <p:nvPr>
            <p:ph type="ctrTitle"/>
          </p:nvPr>
        </p:nvSpPr>
        <p:spPr>
          <a:xfrm>
            <a:off x="624960" y="418288"/>
            <a:ext cx="7772400" cy="2159880"/>
          </a:xfrm>
          <a:prstGeom prst="rect">
            <a:avLst/>
          </a:prstGeom>
        </p:spPr>
        <p:txBody>
          <a:bodyPr>
            <a:noAutofit/>
          </a:bodyPr>
          <a:lstStyle>
            <a:lvl1pPr algn="l">
              <a:lnSpc>
                <a:spcPct val="80000"/>
              </a:lnSpc>
              <a:defRPr sz="540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82783" y="4798885"/>
            <a:ext cx="6400800" cy="536513"/>
          </a:xfrm>
          <a:prstGeom prst="rect">
            <a:avLst/>
          </a:prstGeom>
        </p:spPr>
        <p:txBody>
          <a:bodyPr anchor="b">
            <a:noAutofit/>
          </a:bodyPr>
          <a:lstStyle>
            <a:lvl1pPr marL="0" indent="0" algn="l">
              <a:buNone/>
              <a:defRPr sz="2400">
                <a:solidFill>
                  <a:schemeClr val="bg1">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6" name="Text Placeholder 15"/>
          <p:cNvSpPr>
            <a:spLocks noGrp="1"/>
          </p:cNvSpPr>
          <p:nvPr>
            <p:ph type="body" sz="quarter" idx="10"/>
          </p:nvPr>
        </p:nvSpPr>
        <p:spPr>
          <a:xfrm>
            <a:off x="682098" y="5435600"/>
            <a:ext cx="4179887" cy="455613"/>
          </a:xfrm>
          <a:prstGeom prst="rect">
            <a:avLst/>
          </a:prstGeom>
        </p:spPr>
        <p:txBody>
          <a:bodyPr anchor="t">
            <a:noAutofit/>
          </a:bodyPr>
          <a:lstStyle>
            <a:lvl1pPr>
              <a:buNone/>
              <a:defRPr sz="1600">
                <a:solidFill>
                  <a:schemeClr val="bg1">
                    <a:lumMod val="75000"/>
                  </a:schemeClr>
                </a:solidFill>
              </a:defRPr>
            </a:lvl1pPr>
            <a:lvl2pPr>
              <a:defRPr sz="1600">
                <a:solidFill>
                  <a:schemeClr val="bg1">
                    <a:lumMod val="75000"/>
                  </a:schemeClr>
                </a:solidFill>
              </a:defRPr>
            </a:lvl2pPr>
            <a:lvl3pPr>
              <a:defRPr sz="1600">
                <a:solidFill>
                  <a:schemeClr val="bg1">
                    <a:lumMod val="75000"/>
                  </a:schemeClr>
                </a:solidFill>
              </a:defRPr>
            </a:lvl3pPr>
            <a:lvl4pPr>
              <a:defRPr sz="1600">
                <a:solidFill>
                  <a:schemeClr val="bg1">
                    <a:lumMod val="75000"/>
                  </a:schemeClr>
                </a:solidFill>
              </a:defRPr>
            </a:lvl4pPr>
            <a:lvl5pPr>
              <a:defRPr sz="1600">
                <a:solidFill>
                  <a:schemeClr val="bg1">
                    <a:lumMod val="75000"/>
                  </a:schemeClr>
                </a:solidFill>
              </a:defRPr>
            </a:lvl5pPr>
          </a:lstStyle>
          <a:p>
            <a:pPr lvl="0"/>
            <a:r>
              <a:rPr lang="en-US" dirty="0" smtClean="0"/>
              <a:t>Click to edit Master text styles</a:t>
            </a:r>
            <a:endParaRPr lang="en-US" dirty="0"/>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20780A30-9874-4DD3-9176-5797334DC3F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682895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0780A30-9874-4DD3-9176-5797334DC3F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639403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0780A30-9874-4DD3-9176-5797334DC3F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772966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0780A30-9874-4DD3-9176-5797334DC3F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918284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0780A30-9874-4DD3-9176-5797334DC3F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211288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pic>
        <p:nvPicPr>
          <p:cNvPr id="6" name="Picture 5" descr="SERVIR_PPT_banner1.psd"/>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0" y="0"/>
            <a:ext cx="9144000" cy="981075"/>
          </a:xfrm>
          <a:prstGeom prst="rect">
            <a:avLst/>
          </a:prstGeom>
          <a:effectLst>
            <a:outerShdw blurRad="266700" dir="2700000">
              <a:srgbClr val="000000"/>
            </a:outerShdw>
          </a:effectLst>
        </p:spPr>
      </p:pic>
      <p:pic>
        <p:nvPicPr>
          <p:cNvPr id="11" name="Picture 10" descr="Global.png"/>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623241" y="260168"/>
            <a:ext cx="1837419" cy="435749"/>
          </a:xfrm>
          <a:prstGeom prst="rect">
            <a:avLst/>
          </a:prstGeom>
          <a:effectLst>
            <a:outerShdw blurRad="50800" dist="38100" dir="2700000" algn="tl" rotWithShape="0">
              <a:prstClr val="black">
                <a:alpha val="65000"/>
              </a:prstClr>
            </a:outerShdw>
          </a:effectLst>
        </p:spPr>
      </p:pic>
      <p:sp>
        <p:nvSpPr>
          <p:cNvPr id="2" name="Title 1"/>
          <p:cNvSpPr>
            <a:spLocks noGrp="1"/>
          </p:cNvSpPr>
          <p:nvPr>
            <p:ph type="title"/>
          </p:nvPr>
        </p:nvSpPr>
        <p:spPr>
          <a:xfrm>
            <a:off x="457201" y="0"/>
            <a:ext cx="6068646" cy="981075"/>
          </a:xfrm>
        </p:spPr>
        <p:txBody>
          <a:bodyPr anchor="ctr">
            <a:normAutofit/>
          </a:bodyPr>
          <a:lstStyle>
            <a:lvl1pPr algn="l">
              <a:defRPr sz="3200">
                <a:solidFill>
                  <a:schemeClr val="bg1"/>
                </a:solidFill>
              </a:defRPr>
            </a:lvl1pPr>
          </a:lstStyle>
          <a:p>
            <a:r>
              <a:rPr lang="en-US" dirty="0" smtClean="0"/>
              <a:t>Click to edit Master title style</a:t>
            </a:r>
            <a:endParaRPr lang="en-US" dirty="0"/>
          </a:p>
        </p:txBody>
      </p:sp>
      <p:sp>
        <p:nvSpPr>
          <p:cNvPr id="12" name="Text Placeholder 11"/>
          <p:cNvSpPr>
            <a:spLocks noGrp="1"/>
          </p:cNvSpPr>
          <p:nvPr>
            <p:ph type="body" sz="quarter" idx="13"/>
          </p:nvPr>
        </p:nvSpPr>
        <p:spPr>
          <a:xfrm>
            <a:off x="457200" y="1582738"/>
            <a:ext cx="8213725" cy="4394200"/>
          </a:xfrm>
        </p:spPr>
        <p:txBody>
          <a:bodyPr>
            <a:normAutofit/>
          </a:bodyPr>
          <a:lstStyle>
            <a:lvl1pPr>
              <a:defRPr sz="2800"/>
            </a:lvl1pPr>
            <a:lvl2pPr>
              <a:defRPr sz="24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165647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58950" y="131763"/>
            <a:ext cx="6851650" cy="530225"/>
          </a:xfrm>
          <a:prstGeom prst="rect">
            <a:avLst/>
          </a:prstGeom>
        </p:spPr>
        <p:txBody>
          <a:bodyPr/>
          <a:lstStyle>
            <a:lvl1pPr>
              <a:defRPr baseline="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1566588" y="1117217"/>
            <a:ext cx="7845425" cy="513715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202"/>
          <p:cNvSpPr>
            <a:spLocks noGrp="1" noChangeArrowheads="1"/>
          </p:cNvSpPr>
          <p:nvPr>
            <p:ph type="sldNum" sz="quarter" idx="10"/>
          </p:nvPr>
        </p:nvSpPr>
        <p:spPr>
          <a:xfrm>
            <a:off x="6759575" y="6149975"/>
            <a:ext cx="2133600" cy="476250"/>
          </a:xfrm>
          <a:prstGeom prst="rect">
            <a:avLst/>
          </a:prstGeom>
          <a:ln/>
        </p:spPr>
        <p:txBody>
          <a:bodyPr/>
          <a:lstStyle>
            <a:lvl1pPr>
              <a:defRPr/>
            </a:lvl1pPr>
          </a:lstStyle>
          <a:p>
            <a:pPr>
              <a:defRPr/>
            </a:pPr>
            <a:fld id="{CB69EB94-F5EB-46F5-BAB3-74E530CE2776}" type="slidenum">
              <a:rPr lang="en-US"/>
              <a:pPr>
                <a:defRPr/>
              </a:pPr>
              <a:t>‹#›</a:t>
            </a:fld>
            <a:endParaRPr lang="en-US" dirty="0"/>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descr="SERVIR_PPT_banner1.psd"/>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0" y="0"/>
            <a:ext cx="9144000" cy="981075"/>
          </a:xfrm>
          <a:prstGeom prst="rect">
            <a:avLst/>
          </a:prstGeom>
          <a:effectLst>
            <a:outerShdw blurRad="266700" dir="2700000">
              <a:srgbClr val="000000"/>
            </a:outerShdw>
          </a:effectLst>
        </p:spPr>
      </p:pic>
      <p:sp>
        <p:nvSpPr>
          <p:cNvPr id="2" name="Title 1"/>
          <p:cNvSpPr>
            <a:spLocks noGrp="1"/>
          </p:cNvSpPr>
          <p:nvPr>
            <p:ph type="title"/>
          </p:nvPr>
        </p:nvSpPr>
        <p:spPr>
          <a:xfrm>
            <a:off x="457200" y="0"/>
            <a:ext cx="6068646" cy="981075"/>
          </a:xfrm>
        </p:spPr>
        <p:txBody>
          <a:bodyPr anchor="ctr">
            <a:normAutofit/>
          </a:bodyPr>
          <a:lstStyle>
            <a:lvl1pPr algn="l">
              <a:defRPr sz="3200">
                <a:solidFill>
                  <a:schemeClr val="bg1"/>
                </a:solidFill>
              </a:defRPr>
            </a:lvl1pPr>
          </a:lstStyle>
          <a:p>
            <a:r>
              <a:rPr lang="en-US" dirty="0" smtClean="0"/>
              <a:t>Click to edit Master title style</a:t>
            </a:r>
            <a:endParaRPr lang="en-US" dirty="0"/>
          </a:p>
        </p:txBody>
      </p:sp>
      <p:sp>
        <p:nvSpPr>
          <p:cNvPr id="5" name="Slide Number Placeholder 4"/>
          <p:cNvSpPr>
            <a:spLocks noGrp="1"/>
          </p:cNvSpPr>
          <p:nvPr>
            <p:ph type="sldNum" sz="quarter" idx="12"/>
          </p:nvPr>
        </p:nvSpPr>
        <p:spPr/>
        <p:txBody>
          <a:bodyPr/>
          <a:lstStyle/>
          <a:p>
            <a:fld id="{94EFC770-AE6E-D34F-A67C-971CD57B26D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12" name="Text Placeholder 11"/>
          <p:cNvSpPr>
            <a:spLocks noGrp="1"/>
          </p:cNvSpPr>
          <p:nvPr>
            <p:ph type="body" sz="quarter" idx="13"/>
          </p:nvPr>
        </p:nvSpPr>
        <p:spPr>
          <a:xfrm>
            <a:off x="457200" y="1582738"/>
            <a:ext cx="8213725" cy="4394200"/>
          </a:xfrm>
        </p:spPr>
        <p:txBody>
          <a:bodyPr>
            <a:normAutofit/>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8" name="Picture 7" descr="Global.png"/>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623241" y="260168"/>
            <a:ext cx="1837419" cy="435749"/>
          </a:xfrm>
          <a:prstGeom prst="rect">
            <a:avLst/>
          </a:prstGeom>
          <a:effectLst>
            <a:outerShdw blurRad="50800" dist="38100" dir="2700000" algn="tl" rotWithShape="0">
              <a:prstClr val="black">
                <a:alpha val="65000"/>
              </a:prstClr>
            </a:outerShdw>
          </a:effectLst>
        </p:spPr>
      </p:pic>
      <p:sp>
        <p:nvSpPr>
          <p:cNvPr id="7" name="Rectangle 6"/>
          <p:cNvSpPr/>
          <p:nvPr userDrawn="1"/>
        </p:nvSpPr>
        <p:spPr>
          <a:xfrm>
            <a:off x="0" y="6297448"/>
            <a:ext cx="9144000" cy="56055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fontAlgn="auto" hangingPunct="1">
              <a:spcBef>
                <a:spcPts val="0"/>
              </a:spcBef>
              <a:spcAft>
                <a:spcPts val="0"/>
              </a:spcAft>
            </a:pPr>
            <a:r>
              <a:rPr lang="en-US" sz="1800" dirty="0" smtClean="0">
                <a:solidFill>
                  <a:prstClr val="black"/>
                </a:solidFill>
                <a:latin typeface="Calibri"/>
              </a:rPr>
              <a:t>   </a:t>
            </a:r>
            <a:endParaRPr lang="en-US" sz="1800" dirty="0">
              <a:solidFill>
                <a:prstClr val="black"/>
              </a:solidFill>
              <a:latin typeface="Calibri"/>
            </a:endParaRPr>
          </a:p>
        </p:txBody>
      </p:sp>
    </p:spTree>
    <p:extLst>
      <p:ext uri="{BB962C8B-B14F-4D97-AF65-F5344CB8AC3E}">
        <p14:creationId xmlns:p14="http://schemas.microsoft.com/office/powerpoint/2010/main" val="828030036"/>
      </p:ext>
    </p:extLst>
  </p:cSld>
  <p:clrMapOvr>
    <a:masterClrMapping/>
  </p:clrMapOvr>
  <p:transition spd="slow">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descr="SERVIR_PPT_banner3.jpg"/>
          <p:cNvPicPr>
            <a:picLocks noChangeAspect="1"/>
          </p:cNvPicPr>
          <p:nvPr userDrawn="1"/>
        </p:nvPicPr>
        <p:blipFill>
          <a:blip r:embed="rId2"/>
          <a:stretch>
            <a:fillRect/>
          </a:stretch>
        </p:blipFill>
        <p:spPr>
          <a:xfrm>
            <a:off x="0" y="5181601"/>
            <a:ext cx="9144000" cy="1676400"/>
          </a:xfrm>
          <a:prstGeom prst="rect">
            <a:avLst/>
          </a:prstGeom>
        </p:spPr>
      </p:pic>
      <p:sp>
        <p:nvSpPr>
          <p:cNvPr id="5" name="Rectangle 4"/>
          <p:cNvSpPr/>
          <p:nvPr userDrawn="1"/>
        </p:nvSpPr>
        <p:spPr>
          <a:xfrm>
            <a:off x="0" y="6297448"/>
            <a:ext cx="9144000" cy="560551"/>
          </a:xfrm>
          <a:prstGeom prst="rect">
            <a:avLst/>
          </a:prstGeom>
          <a:solidFill>
            <a:srgbClr val="081015">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fontAlgn="auto" hangingPunct="1">
              <a:spcBef>
                <a:spcPts val="0"/>
              </a:spcBef>
              <a:spcAft>
                <a:spcPts val="0"/>
              </a:spcAft>
            </a:pPr>
            <a:r>
              <a:rPr lang="en-US" sz="1800" dirty="0" smtClean="0">
                <a:solidFill>
                  <a:prstClr val="white"/>
                </a:solidFill>
                <a:latin typeface="Calibri"/>
              </a:rPr>
              <a:t>	</a:t>
            </a:r>
            <a:endParaRPr lang="en-US" sz="1800" dirty="0">
              <a:solidFill>
                <a:prstClr val="white"/>
              </a:solidFill>
              <a:latin typeface="Calibri"/>
            </a:endParaRPr>
          </a:p>
        </p:txBody>
      </p:sp>
      <p:sp>
        <p:nvSpPr>
          <p:cNvPr id="8" name="Title 1"/>
          <p:cNvSpPr>
            <a:spLocks noGrp="1"/>
          </p:cNvSpPr>
          <p:nvPr>
            <p:ph type="title"/>
          </p:nvPr>
        </p:nvSpPr>
        <p:spPr>
          <a:xfrm>
            <a:off x="457200" y="289607"/>
            <a:ext cx="8229602" cy="817568"/>
          </a:xfrm>
        </p:spPr>
        <p:txBody>
          <a:bodyPr anchor="t">
            <a:normAutofit/>
          </a:bodyPr>
          <a:lstStyle>
            <a:lvl1pPr algn="l">
              <a:defRPr sz="3200"/>
            </a:lvl1pPr>
          </a:lstStyle>
          <a:p>
            <a:r>
              <a:rPr lang="en-US" dirty="0" smtClean="0"/>
              <a:t>Click to edit Master title style</a:t>
            </a:r>
            <a:endParaRPr lang="en-US" dirty="0"/>
          </a:p>
        </p:txBody>
      </p:sp>
      <p:sp>
        <p:nvSpPr>
          <p:cNvPr id="10" name="Text Placeholder 11"/>
          <p:cNvSpPr>
            <a:spLocks noGrp="1"/>
          </p:cNvSpPr>
          <p:nvPr>
            <p:ph type="body" sz="quarter" idx="13"/>
          </p:nvPr>
        </p:nvSpPr>
        <p:spPr>
          <a:xfrm>
            <a:off x="457200" y="1107175"/>
            <a:ext cx="8213725" cy="4558979"/>
          </a:xfrm>
        </p:spPr>
        <p:txBody>
          <a:bodyPr>
            <a:normAutofit/>
          </a:bodyPr>
          <a:lstStyle>
            <a:lvl1pPr>
              <a:defRPr sz="2800"/>
            </a:lvl1pPr>
            <a:lvl2pPr>
              <a:defRPr sz="24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1" name="Picture 10" descr="Global.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837869" y="6310286"/>
            <a:ext cx="1842825" cy="437031"/>
          </a:xfrm>
          <a:prstGeom prst="rect">
            <a:avLst/>
          </a:prstGeom>
          <a:effectLst>
            <a:outerShdw blurRad="50800" dist="38100" dir="2700000" algn="tl" rotWithShape="0">
              <a:prstClr val="black">
                <a:alpha val="65000"/>
              </a:prstClr>
            </a:outerShdw>
          </a:effectLst>
        </p:spPr>
      </p:pic>
    </p:spTree>
    <p:extLst>
      <p:ext uri="{BB962C8B-B14F-4D97-AF65-F5344CB8AC3E}">
        <p14:creationId xmlns:p14="http://schemas.microsoft.com/office/powerpoint/2010/main" val="999304113"/>
      </p:ext>
    </p:extLst>
  </p:cSld>
  <p:clrMapOvr>
    <a:masterClrMapping/>
  </p:clrMapOvr>
  <p:transition spd="slow">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4" name="Picture 3" descr="SERVIR_PPT_banner2.jpg"/>
          <p:cNvPicPr>
            <a:picLocks noChangeAspect="1"/>
          </p:cNvPicPr>
          <p:nvPr userDrawn="1"/>
        </p:nvPicPr>
        <p:blipFill>
          <a:blip r:embed="rId2"/>
          <a:stretch>
            <a:fillRect/>
          </a:stretch>
        </p:blipFill>
        <p:spPr>
          <a:xfrm>
            <a:off x="0" y="0"/>
            <a:ext cx="1865376" cy="6858000"/>
          </a:xfrm>
          <a:prstGeom prst="rect">
            <a:avLst/>
          </a:prstGeom>
          <a:effectLst>
            <a:outerShdw blurRad="406400" dir="2700000">
              <a:srgbClr val="000000"/>
            </a:outerShdw>
          </a:effectLst>
        </p:spPr>
      </p:pic>
      <p:sp>
        <p:nvSpPr>
          <p:cNvPr id="3" name="Slide Number Placeholder 2"/>
          <p:cNvSpPr>
            <a:spLocks noGrp="1"/>
          </p:cNvSpPr>
          <p:nvPr>
            <p:ph type="sldNum" sz="quarter" idx="10"/>
          </p:nvPr>
        </p:nvSpPr>
        <p:spPr>
          <a:xfrm>
            <a:off x="2006588" y="6297081"/>
            <a:ext cx="2133600" cy="365125"/>
          </a:xfrm>
        </p:spPr>
        <p:txBody>
          <a:bodyPr/>
          <a:lstStyle/>
          <a:p>
            <a:fld id="{94EFC770-AE6E-D34F-A67C-971CD57B26D6}"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pic>
        <p:nvPicPr>
          <p:cNvPr id="8" name="Picture 7" descr="Global.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828100" y="6307325"/>
            <a:ext cx="1858701" cy="438189"/>
          </a:xfrm>
          <a:prstGeom prst="rect">
            <a:avLst/>
          </a:prstGeom>
          <a:effectLst/>
        </p:spPr>
      </p:pic>
      <p:sp>
        <p:nvSpPr>
          <p:cNvPr id="9" name="Title 1"/>
          <p:cNvSpPr>
            <a:spLocks noGrp="1"/>
          </p:cNvSpPr>
          <p:nvPr>
            <p:ph type="title"/>
          </p:nvPr>
        </p:nvSpPr>
        <p:spPr>
          <a:xfrm>
            <a:off x="2413397" y="289607"/>
            <a:ext cx="6273403" cy="817568"/>
          </a:xfrm>
        </p:spPr>
        <p:txBody>
          <a:bodyPr anchor="t">
            <a:normAutofit/>
          </a:bodyPr>
          <a:lstStyle>
            <a:lvl1pPr algn="l">
              <a:defRPr sz="3200">
                <a:solidFill>
                  <a:schemeClr val="tx1"/>
                </a:solidFill>
              </a:defRPr>
            </a:lvl1pPr>
          </a:lstStyle>
          <a:p>
            <a:r>
              <a:rPr lang="en-US" dirty="0" smtClean="0"/>
              <a:t>Click to edit Master title style</a:t>
            </a:r>
            <a:endParaRPr lang="en-US" dirty="0"/>
          </a:p>
        </p:txBody>
      </p:sp>
      <p:sp>
        <p:nvSpPr>
          <p:cNvPr id="10" name="Text Placeholder 11"/>
          <p:cNvSpPr>
            <a:spLocks noGrp="1"/>
          </p:cNvSpPr>
          <p:nvPr>
            <p:ph type="body" sz="quarter" idx="14"/>
          </p:nvPr>
        </p:nvSpPr>
        <p:spPr>
          <a:xfrm>
            <a:off x="2413398" y="1107175"/>
            <a:ext cx="6273403" cy="4899486"/>
          </a:xfrm>
        </p:spPr>
        <p:txBody>
          <a:bodyPr>
            <a:normAutofit/>
          </a:bodyPr>
          <a:lstStyle>
            <a:lvl1pPr>
              <a:defRPr sz="2800"/>
            </a:lvl1pPr>
            <a:lvl2pPr>
              <a:defRPr sz="24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5"/>
          <p:cNvSpPr>
            <a:spLocks noGrp="1"/>
          </p:cNvSpPr>
          <p:nvPr>
            <p:ph sz="quarter" idx="15"/>
          </p:nvPr>
        </p:nvSpPr>
        <p:spPr>
          <a:xfrm>
            <a:off x="127000" y="118088"/>
            <a:ext cx="1579563" cy="4229220"/>
          </a:xfrm>
        </p:spPr>
        <p:txBody>
          <a:bodyPr>
            <a:noAutofit/>
          </a:bodyPr>
          <a:lstStyle>
            <a:lvl1pPr marL="0" indent="0">
              <a:buNone/>
              <a:defRPr sz="2400">
                <a:solidFill>
                  <a:schemeClr val="bg1"/>
                </a:solidFill>
              </a:defRPr>
            </a:lvl1pPr>
            <a:lvl2pPr marL="457200" indent="0">
              <a:buNone/>
              <a:defRPr sz="2000">
                <a:solidFill>
                  <a:schemeClr val="bg1"/>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smtClean="0"/>
              <a:t>Click to edit Master text styles</a:t>
            </a:r>
            <a:endParaRPr lang="en-US" dirty="0"/>
          </a:p>
        </p:txBody>
      </p:sp>
    </p:spTree>
    <p:extLst>
      <p:ext uri="{BB962C8B-B14F-4D97-AF65-F5344CB8AC3E}">
        <p14:creationId xmlns:p14="http://schemas.microsoft.com/office/powerpoint/2010/main" val="2334716895"/>
      </p:ext>
    </p:extLst>
  </p:cSld>
  <p:clrMapOvr>
    <a:masterClrMapping/>
  </p:clrMapOvr>
  <p:transition spd="slow">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4_Custom Layout">
    <p:spTree>
      <p:nvGrpSpPr>
        <p:cNvPr id="1" name=""/>
        <p:cNvGrpSpPr/>
        <p:nvPr/>
      </p:nvGrpSpPr>
      <p:grpSpPr>
        <a:xfrm>
          <a:off x="0" y="0"/>
          <a:ext cx="0" cy="0"/>
          <a:chOff x="0" y="0"/>
          <a:chExt cx="0" cy="0"/>
        </a:xfrm>
      </p:grpSpPr>
      <p:pic>
        <p:nvPicPr>
          <p:cNvPr id="4" name="Picture 3" descr="SERVIR_PPT_background4.jpg"/>
          <p:cNvPicPr>
            <a:picLocks noChangeAspect="1"/>
          </p:cNvPicPr>
          <p:nvPr userDrawn="1"/>
        </p:nvPicPr>
        <p:blipFill>
          <a:blip r:embed="rId2"/>
          <a:stretch>
            <a:fillRect/>
          </a:stretch>
        </p:blipFill>
        <p:spPr>
          <a:xfrm>
            <a:off x="0" y="0"/>
            <a:ext cx="9144000" cy="6858001"/>
          </a:xfrm>
          <a:prstGeom prst="rect">
            <a:avLst/>
          </a:prstGeom>
        </p:spPr>
      </p:pic>
      <p:sp>
        <p:nvSpPr>
          <p:cNvPr id="5" name="Rectangle 4"/>
          <p:cNvSpPr/>
          <p:nvPr userDrawn="1"/>
        </p:nvSpPr>
        <p:spPr>
          <a:xfrm>
            <a:off x="0" y="1317806"/>
            <a:ext cx="9144000" cy="2746336"/>
          </a:xfrm>
          <a:prstGeom prst="rect">
            <a:avLst/>
          </a:prstGeom>
          <a:solidFill>
            <a:srgbClr val="081015">
              <a:alpha val="4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prstClr val="white"/>
              </a:solidFill>
              <a:latin typeface="Calibri"/>
            </a:endParaRPr>
          </a:p>
        </p:txBody>
      </p:sp>
      <p:sp>
        <p:nvSpPr>
          <p:cNvPr id="2" name="Title 1"/>
          <p:cNvSpPr>
            <a:spLocks noGrp="1"/>
          </p:cNvSpPr>
          <p:nvPr>
            <p:ph type="title"/>
          </p:nvPr>
        </p:nvSpPr>
        <p:spPr>
          <a:xfrm>
            <a:off x="812800" y="1317806"/>
            <a:ext cx="7633293" cy="2746336"/>
          </a:xfrm>
        </p:spPr>
        <p:txBody>
          <a:bodyPr anchor="ctr">
            <a:noAutofit/>
          </a:bodyPr>
          <a:lstStyle>
            <a:lvl1pPr algn="ctr">
              <a:lnSpc>
                <a:spcPct val="80000"/>
              </a:lnSpc>
              <a:defRPr sz="5400">
                <a:solidFill>
                  <a:srgbClr val="FFFFFF"/>
                </a:solidFill>
              </a:defRPr>
            </a:lvl1pPr>
          </a:lstStyle>
          <a:p>
            <a:r>
              <a:rPr lang="en-US" dirty="0" smtClean="0"/>
              <a:t>Click to edit Master title style</a:t>
            </a:r>
            <a:endParaRPr lang="en-US" dirty="0"/>
          </a:p>
        </p:txBody>
      </p:sp>
      <p:sp>
        <p:nvSpPr>
          <p:cNvPr id="8" name="Rectangle 7"/>
          <p:cNvSpPr/>
          <p:nvPr userDrawn="1"/>
        </p:nvSpPr>
        <p:spPr>
          <a:xfrm>
            <a:off x="0" y="6166070"/>
            <a:ext cx="9144000" cy="691930"/>
          </a:xfrm>
          <a:prstGeom prst="rect">
            <a:avLst/>
          </a:prstGeom>
          <a:solidFill>
            <a:srgbClr val="081015">
              <a:alpha val="4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fontAlgn="auto" hangingPunct="1">
              <a:spcBef>
                <a:spcPts val="0"/>
              </a:spcBef>
              <a:spcAft>
                <a:spcPts val="0"/>
              </a:spcAft>
            </a:pPr>
            <a:r>
              <a:rPr lang="en-US" sz="1800" dirty="0" smtClean="0">
                <a:solidFill>
                  <a:prstClr val="white"/>
                </a:solidFill>
                <a:latin typeface="Calibri"/>
              </a:rPr>
              <a:t>	2013 Work Plan Meeting</a:t>
            </a:r>
            <a:endParaRPr lang="en-US" sz="1800" dirty="0">
              <a:solidFill>
                <a:prstClr val="white"/>
              </a:solidFill>
              <a:latin typeface="Calibri"/>
            </a:endParaRPr>
          </a:p>
        </p:txBody>
      </p:sp>
      <p:pic>
        <p:nvPicPr>
          <p:cNvPr id="6" name="Picture 5" descr="Global.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314966" y="6259245"/>
            <a:ext cx="2131127" cy="505402"/>
          </a:xfrm>
          <a:prstGeom prst="rect">
            <a:avLst/>
          </a:prstGeom>
        </p:spPr>
      </p:pic>
    </p:spTree>
    <p:extLst>
      <p:ext uri="{BB962C8B-B14F-4D97-AF65-F5344CB8AC3E}">
        <p14:creationId xmlns:p14="http://schemas.microsoft.com/office/powerpoint/2010/main" val="3930448807"/>
      </p:ext>
    </p:extLst>
  </p:cSld>
  <p:clrMapOvr>
    <a:masterClrMapping/>
  </p:clrMapOvr>
  <p:transition spd="slow">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pic>
        <p:nvPicPr>
          <p:cNvPr id="6" name="Picture 5" descr="SERVIR_PPT_banner1.psd"/>
          <p:cNvPicPr>
            <a:picLocks noChangeAspect="1"/>
          </p:cNvPicPr>
          <p:nvPr userDrawn="1"/>
        </p:nvPicPr>
        <p:blipFill>
          <a:blip r:embed="rId2"/>
          <a:stretch>
            <a:fillRect/>
          </a:stretch>
        </p:blipFill>
        <p:spPr>
          <a:xfrm>
            <a:off x="0" y="0"/>
            <a:ext cx="9144000" cy="981075"/>
          </a:xfrm>
          <a:prstGeom prst="rect">
            <a:avLst/>
          </a:prstGeom>
          <a:effectLst>
            <a:outerShdw blurRad="266700" dir="2700000">
              <a:srgbClr val="000000"/>
            </a:outerShdw>
          </a:effectLst>
        </p:spPr>
      </p:pic>
      <p:sp>
        <p:nvSpPr>
          <p:cNvPr id="2" name="Title 1"/>
          <p:cNvSpPr>
            <a:spLocks noGrp="1"/>
          </p:cNvSpPr>
          <p:nvPr>
            <p:ph type="title"/>
          </p:nvPr>
        </p:nvSpPr>
        <p:spPr>
          <a:xfrm>
            <a:off x="457200" y="0"/>
            <a:ext cx="4817533" cy="981075"/>
          </a:xfrm>
          <a:prstGeom prst="rect">
            <a:avLst/>
          </a:prstGeom>
        </p:spPr>
        <p:txBody>
          <a:bodyPr anchor="ctr">
            <a:normAutofit/>
          </a:bodyPr>
          <a:lstStyle>
            <a:lvl1pPr algn="l">
              <a:defRPr sz="2400">
                <a:solidFill>
                  <a:schemeClr val="bg1"/>
                </a:solidFill>
              </a:defRPr>
            </a:lvl1pPr>
          </a:lstStyle>
          <a:p>
            <a:r>
              <a:rPr lang="en-US" dirty="0" smtClean="0"/>
              <a:t>Click to edit Master title style</a:t>
            </a:r>
            <a:endParaRPr lang="en-US" dirty="0"/>
          </a:p>
        </p:txBody>
      </p:sp>
      <p:sp>
        <p:nvSpPr>
          <p:cNvPr id="5" name="Slide Number Placeholder 4"/>
          <p:cNvSpPr>
            <a:spLocks noGrp="1"/>
          </p:cNvSpPr>
          <p:nvPr>
            <p:ph type="sldNum" sz="quarter" idx="12"/>
          </p:nvPr>
        </p:nvSpPr>
        <p:spPr>
          <a:xfrm>
            <a:off x="457200" y="6356350"/>
            <a:ext cx="2133600" cy="365125"/>
          </a:xfrm>
          <a:prstGeom prst="rect">
            <a:avLst/>
          </a:prstGeom>
        </p:spPr>
        <p:txBody>
          <a:bodyPr/>
          <a:lstStyle/>
          <a:p>
            <a:fld id="{94EFC770-AE6E-D34F-A67C-971CD57B26D6}" type="slidenum">
              <a:rPr lang="en-US" smtClean="0">
                <a:solidFill>
                  <a:prstClr val="black">
                    <a:tint val="75000"/>
                  </a:prstClr>
                </a:solidFill>
              </a:rPr>
              <a:pPr/>
              <a:t>‹#›</a:t>
            </a:fld>
            <a:endParaRPr lang="en-US" dirty="0">
              <a:solidFill>
                <a:prstClr val="black">
                  <a:tint val="75000"/>
                </a:prstClr>
              </a:solidFill>
            </a:endParaRPr>
          </a:p>
        </p:txBody>
      </p:sp>
      <p:sp>
        <p:nvSpPr>
          <p:cNvPr id="12" name="Text Placeholder 11"/>
          <p:cNvSpPr>
            <a:spLocks noGrp="1"/>
          </p:cNvSpPr>
          <p:nvPr>
            <p:ph type="body" sz="quarter" idx="13"/>
          </p:nvPr>
        </p:nvSpPr>
        <p:spPr>
          <a:xfrm>
            <a:off x="457200" y="1582738"/>
            <a:ext cx="8213725" cy="43942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11" name="Picture 10" descr="Global.png"/>
          <p:cNvPicPr>
            <a:picLocks noChangeAspect="1"/>
          </p:cNvPicPr>
          <p:nvPr userDrawn="1"/>
        </p:nvPicPr>
        <p:blipFill rotWithShape="1">
          <a:blip r:embed="rId3" cstate="screen">
            <a:extLst>
              <a:ext uri="{28A0092B-C50C-407E-A947-70E740481C1C}">
                <a14:useLocalDpi xmlns:a14="http://schemas.microsoft.com/office/drawing/2010/main"/>
              </a:ext>
            </a:extLst>
          </a:blip>
          <a:srcRect r="46675"/>
          <a:stretch/>
        </p:blipFill>
        <p:spPr>
          <a:xfrm>
            <a:off x="7175141" y="282772"/>
            <a:ext cx="1721490" cy="402806"/>
          </a:xfrm>
          <a:prstGeom prst="rect">
            <a:avLst/>
          </a:prstGeom>
          <a:effectLst>
            <a:outerShdw blurRad="165100" dir="2700000">
              <a:srgbClr val="000000"/>
            </a:outerShdw>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pic>
        <p:nvPicPr>
          <p:cNvPr id="6" name="Picture 5" descr="SERVIR_PPT_banner1.psd"/>
          <p:cNvPicPr>
            <a:picLocks noChangeAspect="1"/>
          </p:cNvPicPr>
          <p:nvPr userDrawn="1"/>
        </p:nvPicPr>
        <p:blipFill>
          <a:blip r:embed="rId2"/>
          <a:stretch>
            <a:fillRect/>
          </a:stretch>
        </p:blipFill>
        <p:spPr>
          <a:xfrm>
            <a:off x="0" y="0"/>
            <a:ext cx="9144000" cy="981075"/>
          </a:xfrm>
          <a:prstGeom prst="rect">
            <a:avLst/>
          </a:prstGeom>
          <a:effectLst>
            <a:outerShdw blurRad="266700" dir="2700000">
              <a:srgbClr val="000000"/>
            </a:outerShdw>
          </a:effectLst>
        </p:spPr>
      </p:pic>
      <p:sp>
        <p:nvSpPr>
          <p:cNvPr id="2" name="Title 1"/>
          <p:cNvSpPr>
            <a:spLocks noGrp="1"/>
          </p:cNvSpPr>
          <p:nvPr>
            <p:ph type="title"/>
          </p:nvPr>
        </p:nvSpPr>
        <p:spPr>
          <a:xfrm>
            <a:off x="457200" y="0"/>
            <a:ext cx="4817533" cy="981075"/>
          </a:xfrm>
          <a:prstGeom prst="rect">
            <a:avLst/>
          </a:prstGeom>
        </p:spPr>
        <p:txBody>
          <a:bodyPr anchor="ctr">
            <a:normAutofit/>
          </a:bodyPr>
          <a:lstStyle>
            <a:lvl1pPr algn="l">
              <a:defRPr sz="2400">
                <a:solidFill>
                  <a:schemeClr val="bg1"/>
                </a:solidFill>
              </a:defRPr>
            </a:lvl1pPr>
          </a:lstStyle>
          <a:p>
            <a:r>
              <a:rPr lang="en-US" dirty="0" smtClean="0"/>
              <a:t>Click to edit Master title style</a:t>
            </a:r>
            <a:endParaRPr lang="en-US" dirty="0"/>
          </a:p>
        </p:txBody>
      </p:sp>
      <p:sp>
        <p:nvSpPr>
          <p:cNvPr id="5" name="Slide Number Placeholder 4"/>
          <p:cNvSpPr>
            <a:spLocks noGrp="1"/>
          </p:cNvSpPr>
          <p:nvPr>
            <p:ph type="sldNum" sz="quarter" idx="12"/>
          </p:nvPr>
        </p:nvSpPr>
        <p:spPr>
          <a:xfrm>
            <a:off x="457200" y="6356350"/>
            <a:ext cx="2133600" cy="365125"/>
          </a:xfrm>
          <a:prstGeom prst="rect">
            <a:avLst/>
          </a:prstGeom>
        </p:spPr>
        <p:txBody>
          <a:bodyPr/>
          <a:lstStyle/>
          <a:p>
            <a:fld id="{94EFC770-AE6E-D34F-A67C-971CD57B26D6}" type="slidenum">
              <a:rPr lang="en-US" smtClean="0">
                <a:solidFill>
                  <a:prstClr val="black">
                    <a:tint val="75000"/>
                  </a:prstClr>
                </a:solidFill>
              </a:rPr>
              <a:pPr/>
              <a:t>‹#›</a:t>
            </a:fld>
            <a:endParaRPr lang="en-US" dirty="0">
              <a:solidFill>
                <a:prstClr val="black">
                  <a:tint val="75000"/>
                </a:prstClr>
              </a:solidFill>
            </a:endParaRPr>
          </a:p>
        </p:txBody>
      </p:sp>
      <p:sp>
        <p:nvSpPr>
          <p:cNvPr id="12" name="Text Placeholder 11"/>
          <p:cNvSpPr>
            <a:spLocks noGrp="1"/>
          </p:cNvSpPr>
          <p:nvPr>
            <p:ph type="body" sz="quarter" idx="13"/>
          </p:nvPr>
        </p:nvSpPr>
        <p:spPr>
          <a:xfrm>
            <a:off x="457200" y="1582738"/>
            <a:ext cx="8213725" cy="43942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11" name="Picture 10" descr="Global.png"/>
          <p:cNvPicPr>
            <a:picLocks noChangeAspect="1"/>
          </p:cNvPicPr>
          <p:nvPr userDrawn="1"/>
        </p:nvPicPr>
        <p:blipFill rotWithShape="1">
          <a:blip r:embed="rId3" cstate="screen">
            <a:extLst>
              <a:ext uri="{28A0092B-C50C-407E-A947-70E740481C1C}">
                <a14:useLocalDpi xmlns:a14="http://schemas.microsoft.com/office/drawing/2010/main"/>
              </a:ext>
            </a:extLst>
          </a:blip>
          <a:srcRect r="46675"/>
          <a:stretch/>
        </p:blipFill>
        <p:spPr>
          <a:xfrm>
            <a:off x="7175141" y="282772"/>
            <a:ext cx="1721490" cy="402806"/>
          </a:xfrm>
          <a:prstGeom prst="rect">
            <a:avLst/>
          </a:prstGeom>
          <a:effectLst>
            <a:outerShdw blurRad="165100" dir="2700000">
              <a:srgbClr val="000000"/>
            </a:outerShdw>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theme" Target="../theme/theme2.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0.xml"/><Relationship Id="rId7" Type="http://schemas.openxmlformats.org/officeDocument/2006/relationships/theme" Target="../theme/theme3.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image" Target="../media/image1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4.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94EFC770-AE6E-D34F-A67C-971CD57B26D6}" type="slidenum">
              <a:rPr lang="en-US" smtClean="0">
                <a:solidFill>
                  <a:prstClr val="black">
                    <a:tint val="75000"/>
                  </a:prstClr>
                </a:solidFill>
                <a:latin typeface="Calibri"/>
              </a:rPr>
              <a:pPr defTabSz="457200" eaLnBrk="1" fontAlgn="auto" hangingPunct="1">
                <a:spcBef>
                  <a:spcPts val="0"/>
                </a:spcBef>
                <a:spcAft>
                  <a:spcPts val="0"/>
                </a:spcAft>
              </a:pPr>
              <a:t>‹#›</a:t>
            </a:fld>
            <a:endParaRPr lang="en-US">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3709" r:id="rId1"/>
    <p:sldLayoutId id="2147483763" r:id="rId2"/>
    <p:sldLayoutId id="2147483766" r:id="rId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FCDB88F6-A167-9A4C-A766-E2D5D4F1BCA7}" type="slidenum">
              <a:rPr lang="en-US" smtClean="0">
                <a:solidFill>
                  <a:prstClr val="black">
                    <a:tint val="75000"/>
                  </a:prstClr>
                </a:solidFill>
                <a:latin typeface="Calibri"/>
              </a:rPr>
              <a:pPr defTabSz="45720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16573643"/>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Lst>
  <p:transition spd="slow">
    <p:pull/>
  </p:transition>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2" name="Picture 21" descr="SERVIR_PPT_banner1.psd"/>
          <p:cNvPicPr>
            <a:picLocks noChangeAspect="1"/>
          </p:cNvPicPr>
          <p:nvPr userDrawn="1"/>
        </p:nvPicPr>
        <p:blipFill>
          <a:blip r:embed="rId8"/>
          <a:stretch>
            <a:fillRect/>
          </a:stretch>
        </p:blipFill>
        <p:spPr>
          <a:xfrm>
            <a:off x="0" y="0"/>
            <a:ext cx="9144000" cy="981075"/>
          </a:xfrm>
          <a:prstGeom prst="rect">
            <a:avLst/>
          </a:prstGeom>
          <a:effectLst>
            <a:outerShdw blurRad="266700" dir="2700000">
              <a:srgbClr val="000000"/>
            </a:outerShdw>
          </a:effectLst>
        </p:spPr>
      </p:pic>
      <p:pic>
        <p:nvPicPr>
          <p:cNvPr id="7" name="Picture 6" descr="Global.png"/>
          <p:cNvPicPr>
            <a:picLocks noChangeAspect="1"/>
          </p:cNvPicPr>
          <p:nvPr userDrawn="1"/>
        </p:nvPicPr>
        <p:blipFill rotWithShape="1">
          <a:blip r:embed="rId9" cstate="screen">
            <a:extLst>
              <a:ext uri="{28A0092B-C50C-407E-A947-70E740481C1C}">
                <a14:useLocalDpi xmlns:a14="http://schemas.microsoft.com/office/drawing/2010/main"/>
              </a:ext>
            </a:extLst>
          </a:blip>
          <a:srcRect r="46675"/>
          <a:stretch/>
        </p:blipFill>
        <p:spPr>
          <a:xfrm>
            <a:off x="7175141" y="282772"/>
            <a:ext cx="1721490" cy="402806"/>
          </a:xfrm>
          <a:prstGeom prst="rect">
            <a:avLst/>
          </a:prstGeom>
          <a:effectLst>
            <a:outerShdw blurRad="165100" dir="2700000">
              <a:srgbClr val="000000"/>
            </a:outerShdw>
          </a:effectLst>
        </p:spPr>
      </p:pic>
    </p:spTree>
  </p:cSld>
  <p:clrMap bg1="lt1" tx1="dk1" bg2="lt2" tx2="dk2" accent1="accent1" accent2="accent2" accent3="accent3" accent4="accent4" accent5="accent5" accent6="accent6" hlink="hlink" folHlink="folHlink"/>
  <p:sldLayoutIdLst>
    <p:sldLayoutId id="2147483744" r:id="rId1"/>
    <p:sldLayoutId id="2147483745" r:id="rId2"/>
    <p:sldLayoutId id="2147483767" r:id="rId3"/>
    <p:sldLayoutId id="2147483768" r:id="rId4"/>
    <p:sldLayoutId id="2147483769" r:id="rId5"/>
    <p:sldLayoutId id="2147483785" r:id="rId6"/>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20780A30-9874-4DD3-9176-5797334DC3FC}" type="slidenum">
              <a:rPr lang="en-US" smtClean="0">
                <a:solidFill>
                  <a:prstClr val="black">
                    <a:tint val="75000"/>
                  </a:prstClr>
                </a:solidFill>
                <a:latin typeface="Calibri"/>
              </a:rPr>
              <a:pPr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18470244"/>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jpeg"/></Relationships>
</file>

<file path=ppt/slides/_rels/slide1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10.xml"/><Relationship Id="rId4" Type="http://schemas.openxmlformats.org/officeDocument/2006/relationships/image" Target="../media/image56.jpeg"/></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hyperlink" Target="http://www.servirglobal.net" TargetMode="External"/><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64.jpeg"/></Relationships>
</file>

<file path=ppt/slides/_rels/slide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24.wmf"/><Relationship Id="rId4" Type="http://schemas.openxmlformats.org/officeDocument/2006/relationships/image" Target="../media/image23.jpeg"/></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1.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40.png"/><Relationship Id="rId3" Type="http://schemas.openxmlformats.org/officeDocument/2006/relationships/image" Target="../media/image30.jpeg"/><Relationship Id="rId7" Type="http://schemas.openxmlformats.org/officeDocument/2006/relationships/image" Target="../media/image34.jpeg"/><Relationship Id="rId12" Type="http://schemas.openxmlformats.org/officeDocument/2006/relationships/image" Target="../media/image39.jpeg"/><Relationship Id="rId2" Type="http://schemas.openxmlformats.org/officeDocument/2006/relationships/image" Target="../media/image29.jpeg"/><Relationship Id="rId1" Type="http://schemas.openxmlformats.org/officeDocument/2006/relationships/slideLayout" Target="../slideLayouts/slideLayout13.xml"/><Relationship Id="rId6" Type="http://schemas.openxmlformats.org/officeDocument/2006/relationships/image" Target="../media/image33.jpeg"/><Relationship Id="rId11" Type="http://schemas.openxmlformats.org/officeDocument/2006/relationships/image" Target="../media/image38.jpeg"/><Relationship Id="rId5" Type="http://schemas.openxmlformats.org/officeDocument/2006/relationships/image" Target="../media/image32.jpeg"/><Relationship Id="rId10" Type="http://schemas.openxmlformats.org/officeDocument/2006/relationships/image" Target="../media/image37.jpeg"/><Relationship Id="rId4" Type="http://schemas.openxmlformats.org/officeDocument/2006/relationships/image" Target="../media/image31.jpeg"/><Relationship Id="rId9" Type="http://schemas.openxmlformats.org/officeDocument/2006/relationships/image" Target="../media/image36.jpeg"/></Relationships>
</file>

<file path=ppt/slides/_rels/slide9.xml.rels><?xml version="1.0" encoding="UTF-8" standalone="yes"?>
<Relationships xmlns="http://schemas.openxmlformats.org/package/2006/relationships"><Relationship Id="rId8" Type="http://schemas.openxmlformats.org/officeDocument/2006/relationships/image" Target="../media/image47.gif"/><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1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jpeg"/><Relationship Id="rId9" Type="http://schemas.openxmlformats.org/officeDocument/2006/relationships/image" Target="../media/image4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1470" y="883175"/>
            <a:ext cx="7978140" cy="1508105"/>
          </a:xfrm>
          <a:prstGeom prst="rect">
            <a:avLst/>
          </a:prstGeom>
        </p:spPr>
        <p:txBody>
          <a:bodyPr wrap="square">
            <a:spAutoFit/>
          </a:bodyPr>
          <a:lstStyle/>
          <a:p>
            <a:pPr algn="ctr"/>
            <a:r>
              <a:rPr lang="en-US" sz="4400" dirty="0" smtClean="0">
                <a:solidFill>
                  <a:schemeClr val="bg1"/>
                </a:solidFill>
              </a:rPr>
              <a:t>SERVIR </a:t>
            </a:r>
          </a:p>
          <a:p>
            <a:pPr algn="ctr"/>
            <a:endParaRPr lang="en-US" sz="2400" dirty="0" smtClean="0">
              <a:solidFill>
                <a:schemeClr val="bg1"/>
              </a:solidFill>
            </a:endParaRPr>
          </a:p>
          <a:p>
            <a:pPr algn="ctr"/>
            <a:r>
              <a:rPr lang="en-US" sz="2400" dirty="0" smtClean="0">
                <a:solidFill>
                  <a:schemeClr val="bg1"/>
                </a:solidFill>
              </a:rPr>
              <a:t>Connecting Space to Village  </a:t>
            </a:r>
            <a:endParaRPr lang="en-US" sz="2400" dirty="0">
              <a:solidFill>
                <a:schemeClr val="bg1"/>
              </a:solidFill>
            </a:endParaRPr>
          </a:p>
        </p:txBody>
      </p:sp>
      <p:pic>
        <p:nvPicPr>
          <p:cNvPr id="5" name="Picture 2" descr="http://agcommons.files.wordpress.com/2009/11/rcmrd_logo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97882" y="5090895"/>
            <a:ext cx="357509" cy="395505"/>
          </a:xfrm>
          <a:prstGeom prst="rect">
            <a:avLst/>
          </a:prstGeom>
          <a:noFill/>
        </p:spPr>
      </p:pic>
      <p:pic>
        <p:nvPicPr>
          <p:cNvPr id="6" name="Picture 5" descr="http://t3.gstatic.com/images?q=tbn:ANd9GcTmOgek_gOgtUcCOcn6FoeM5U60y7eimBEWU7p9hckt7C8IrAo&amp;t=1&amp;usg=__qtSegkn91O3IRLhuZ4wYMHFBm1Y="/>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58000" y="5558763"/>
            <a:ext cx="1128629" cy="356121"/>
          </a:xfrm>
          <a:prstGeom prst="rect">
            <a:avLst/>
          </a:prstGeom>
          <a:noFill/>
        </p:spPr>
      </p:pic>
      <p:pic>
        <p:nvPicPr>
          <p:cNvPr id="7" name="Picture 5" descr="logo cathalac 20 años-02-01_ingles_"/>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7314381" y="5029200"/>
            <a:ext cx="483132" cy="515965"/>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descr="nasa_small.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191809" y="6014991"/>
            <a:ext cx="476753" cy="393599"/>
          </a:xfrm>
          <a:prstGeom prst="rect">
            <a:avLst/>
          </a:prstGeom>
        </p:spPr>
      </p:pic>
      <p:pic>
        <p:nvPicPr>
          <p:cNvPr id="9" name="Picture 2" descr="http://t1.gstatic.com/images?q=tbn:ANd9GcQP66nK3GimKboOTF_x4uxTtQ8Q61IM1qZHiEFj7Hb9dbuAVWs&amp;t=1&amp;usg=__Ho37gJ5eY2Oz0_zrssujAhVxuMc="/>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806354" y="6014991"/>
            <a:ext cx="1323520" cy="403235"/>
          </a:xfrm>
          <a:prstGeom prst="rect">
            <a:avLst/>
          </a:prstGeom>
          <a:noFill/>
        </p:spPr>
      </p:pic>
      <p:pic>
        <p:nvPicPr>
          <p:cNvPr id="10" name="Picture 9" descr="adpc logo.jpe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39409" y="5558763"/>
            <a:ext cx="799791" cy="384837"/>
          </a:xfrm>
          <a:prstGeom prst="rect">
            <a:avLst/>
          </a:prstGeom>
        </p:spPr>
      </p:pic>
    </p:spTree>
    <p:extLst>
      <p:ext uri="{BB962C8B-B14F-4D97-AF65-F5344CB8AC3E}">
        <p14:creationId xmlns:p14="http://schemas.microsoft.com/office/powerpoint/2010/main" val="6842424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59741" y="-121187"/>
            <a:ext cx="4817533" cy="981075"/>
          </a:xfrm>
          <a:prstGeom prst="rect">
            <a:avLst/>
          </a:prstGeom>
        </p:spPr>
        <p:txBody>
          <a:bodyPr>
            <a:normAutofit fontScale="7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000" dirty="0" smtClean="0">
                <a:solidFill>
                  <a:srgbClr val="FFFFFF"/>
                </a:solidFill>
              </a:rPr>
              <a:t> </a:t>
            </a:r>
          </a:p>
          <a:p>
            <a:pPr algn="l"/>
            <a:r>
              <a:rPr lang="en-US" sz="4000" dirty="0" smtClean="0">
                <a:solidFill>
                  <a:srgbClr val="FFFFFF"/>
                </a:solidFill>
              </a:rPr>
              <a:t>Frost Mapping in East Africa</a:t>
            </a:r>
            <a:endParaRPr lang="en-US" sz="4000" dirty="0">
              <a:solidFill>
                <a:srgbClr val="FFFFFF"/>
              </a:solidFill>
            </a:endParaRPr>
          </a:p>
        </p:txBody>
      </p:sp>
      <p:sp>
        <p:nvSpPr>
          <p:cNvPr id="11" name="Content Placeholder 2"/>
          <p:cNvSpPr txBox="1">
            <a:spLocks/>
          </p:cNvSpPr>
          <p:nvPr/>
        </p:nvSpPr>
        <p:spPr bwMode="auto">
          <a:xfrm>
            <a:off x="159742" y="1083366"/>
            <a:ext cx="8818608" cy="5122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85750" indent="-285750" eaLnBrk="1" hangingPunct="1">
              <a:spcBef>
                <a:spcPct val="20000"/>
              </a:spcBef>
              <a:spcAft>
                <a:spcPts val="600"/>
              </a:spcAft>
              <a:buFont typeface="Arial"/>
              <a:buChar char="•"/>
            </a:pPr>
            <a:r>
              <a:rPr lang="en-US" sz="1700" dirty="0" smtClean="0">
                <a:latin typeface="Calibri"/>
                <a:cs typeface="Calibri"/>
              </a:rPr>
              <a:t>Tea and coffee are important agricultural commodities in East Africa, providing a living for about 4 million people. </a:t>
            </a:r>
          </a:p>
          <a:p>
            <a:pPr marL="285750" indent="-285750" eaLnBrk="1" hangingPunct="1">
              <a:spcBef>
                <a:spcPct val="20000"/>
              </a:spcBef>
              <a:spcAft>
                <a:spcPts val="600"/>
              </a:spcAft>
              <a:buFont typeface="Arial"/>
              <a:buChar char="•"/>
            </a:pPr>
            <a:r>
              <a:rPr lang="en-US" sz="1700" dirty="0" smtClean="0">
                <a:latin typeface="Calibri"/>
                <a:cs typeface="Calibri"/>
              </a:rPr>
              <a:t>Most farms have sophisticated operations; many have irrigation systems.  </a:t>
            </a:r>
          </a:p>
          <a:p>
            <a:pPr marL="285750" indent="-285750" eaLnBrk="1" hangingPunct="1">
              <a:spcBef>
                <a:spcPct val="20000"/>
              </a:spcBef>
              <a:spcAft>
                <a:spcPts val="600"/>
              </a:spcAft>
              <a:buFont typeface="Arial"/>
              <a:buChar char="•"/>
            </a:pPr>
            <a:r>
              <a:rPr lang="en-US" sz="1700" dirty="0">
                <a:latin typeface="Calibri"/>
                <a:cs typeface="Calibri"/>
              </a:rPr>
              <a:t>Frost </a:t>
            </a:r>
            <a:r>
              <a:rPr lang="en-US" sz="1700" dirty="0" smtClean="0">
                <a:latin typeface="Calibri"/>
                <a:cs typeface="Calibri"/>
              </a:rPr>
              <a:t>occurs infrequently but causes </a:t>
            </a:r>
            <a:r>
              <a:rPr lang="en-US" sz="1700" dirty="0">
                <a:latin typeface="Calibri"/>
                <a:cs typeface="Calibri"/>
              </a:rPr>
              <a:t>millions of dollars in damage to tea and coffee </a:t>
            </a:r>
            <a:r>
              <a:rPr lang="en-US" sz="1700" dirty="0" smtClean="0">
                <a:latin typeface="Calibri"/>
                <a:cs typeface="Calibri"/>
              </a:rPr>
              <a:t>crops. </a:t>
            </a:r>
            <a:r>
              <a:rPr lang="en-US" sz="1700" dirty="0">
                <a:latin typeface="Calibri"/>
                <a:cs typeface="Calibri"/>
              </a:rPr>
              <a:t>F</a:t>
            </a:r>
            <a:r>
              <a:rPr lang="en-US" sz="1700" dirty="0" smtClean="0">
                <a:latin typeface="Calibri"/>
                <a:cs typeface="Calibri"/>
              </a:rPr>
              <a:t>armers do not have a way to know where and when frost might occur.</a:t>
            </a:r>
          </a:p>
        </p:txBody>
      </p:sp>
      <p:pic>
        <p:nvPicPr>
          <p:cNvPr id="4" name="Picture 3"/>
          <p:cNvPicPr>
            <a:picLocks noChangeAspect="1"/>
          </p:cNvPicPr>
          <p:nvPr/>
        </p:nvPicPr>
        <p:blipFill>
          <a:blip r:embed="rId2"/>
          <a:stretch>
            <a:fillRect/>
          </a:stretch>
        </p:blipFill>
        <p:spPr>
          <a:xfrm flipH="1">
            <a:off x="2057400" y="3657600"/>
            <a:ext cx="4371788" cy="2895600"/>
          </a:xfrm>
          <a:prstGeom prst="rect">
            <a:avLst/>
          </a:prstGeom>
        </p:spPr>
      </p:pic>
    </p:spTree>
    <p:extLst>
      <p:ext uri="{BB962C8B-B14F-4D97-AF65-F5344CB8AC3E}">
        <p14:creationId xmlns:p14="http://schemas.microsoft.com/office/powerpoint/2010/main" val="33816802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59267" y="-66675"/>
            <a:ext cx="4817533" cy="981075"/>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dirty="0" smtClean="0">
                <a:solidFill>
                  <a:srgbClr val="FFFFFF"/>
                </a:solidFill>
              </a:rPr>
              <a:t>Automated Frost Mapping using MODIS LST</a:t>
            </a:r>
          </a:p>
        </p:txBody>
      </p:sp>
      <p:sp>
        <p:nvSpPr>
          <p:cNvPr id="11" name="Content Placeholder 2"/>
          <p:cNvSpPr txBox="1">
            <a:spLocks/>
          </p:cNvSpPr>
          <p:nvPr/>
        </p:nvSpPr>
        <p:spPr bwMode="auto">
          <a:xfrm>
            <a:off x="609600" y="1083366"/>
            <a:ext cx="8368749" cy="5122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spcBef>
                <a:spcPct val="20000"/>
              </a:spcBef>
              <a:spcAft>
                <a:spcPts val="600"/>
              </a:spcAft>
            </a:pPr>
            <a:r>
              <a:rPr lang="en-US" sz="1700" b="1" dirty="0" smtClean="0">
                <a:latin typeface="Calibri"/>
                <a:cs typeface="Calibri"/>
              </a:rPr>
              <a:t>SERVIR Tool: </a:t>
            </a:r>
            <a:r>
              <a:rPr lang="en-US" sz="1700" dirty="0" smtClean="0">
                <a:latin typeface="Calibri"/>
                <a:cs typeface="Calibri"/>
              </a:rPr>
              <a:t>SERVIR created an automated, near real-time frost mapping system using satellite and in-situ data. </a:t>
            </a:r>
          </a:p>
          <a:p>
            <a:pPr marL="0" indent="0" eaLnBrk="1" hangingPunct="1">
              <a:spcBef>
                <a:spcPct val="20000"/>
              </a:spcBef>
              <a:spcAft>
                <a:spcPts val="600"/>
              </a:spcAft>
            </a:pPr>
            <a:r>
              <a:rPr lang="en-US" sz="1700" dirty="0" smtClean="0">
                <a:latin typeface="Calibri"/>
                <a:cs typeface="Calibri"/>
              </a:rPr>
              <a:t>The system depended on the LANCE data products,  but with the installation of a MODIS receiving station, SERVIR has reduced the product latency to just a few minutes. </a:t>
            </a:r>
          </a:p>
          <a:p>
            <a:pPr marL="0" indent="0" eaLnBrk="1" hangingPunct="1">
              <a:spcBef>
                <a:spcPct val="20000"/>
              </a:spcBef>
              <a:spcAft>
                <a:spcPts val="600"/>
              </a:spcAft>
            </a:pPr>
            <a:r>
              <a:rPr lang="en-US" sz="1700" dirty="0" smtClean="0">
                <a:latin typeface="Calibri"/>
                <a:cs typeface="Calibri"/>
              </a:rPr>
              <a:t>The system generates maps </a:t>
            </a:r>
            <a:r>
              <a:rPr lang="en-US" sz="1700" dirty="0">
                <a:latin typeface="Calibri"/>
                <a:cs typeface="Calibri"/>
              </a:rPr>
              <a:t>identifying areas with high potential for </a:t>
            </a:r>
            <a:r>
              <a:rPr lang="en-US" sz="1700" dirty="0" smtClean="0">
                <a:latin typeface="Calibri"/>
                <a:cs typeface="Calibri"/>
              </a:rPr>
              <a:t>frost, with the thresholds developed with guidance from the Tea Research Foundation of Kenya (TRFK) and Kenya Meteorological Service. </a:t>
            </a:r>
          </a:p>
        </p:txBody>
      </p:sp>
      <p:pic>
        <p:nvPicPr>
          <p:cNvPr id="3" name="Picture 2" descr="FrostMapLayou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91479" y="3505200"/>
            <a:ext cx="3944471" cy="3048000"/>
          </a:xfrm>
          <a:prstGeom prst="rect">
            <a:avLst/>
          </a:prstGeom>
          <a:ln w="19050">
            <a:solidFill>
              <a:schemeClr val="tx1"/>
            </a:solidFill>
          </a:ln>
        </p:spPr>
      </p:pic>
    </p:spTree>
    <p:extLst>
      <p:ext uri="{BB962C8B-B14F-4D97-AF65-F5344CB8AC3E}">
        <p14:creationId xmlns:p14="http://schemas.microsoft.com/office/powerpoint/2010/main" val="40793151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59741" y="-121187"/>
            <a:ext cx="4817533" cy="981075"/>
          </a:xfrm>
          <a:prstGeom prst="rect">
            <a:avLst/>
          </a:prstGeom>
        </p:spPr>
        <p:txBody>
          <a:bodyPr>
            <a:normAutofit fontScale="8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000" dirty="0" smtClean="0">
                <a:solidFill>
                  <a:srgbClr val="FFFFFF"/>
                </a:solidFill>
              </a:rPr>
              <a:t> </a:t>
            </a:r>
          </a:p>
          <a:p>
            <a:pPr algn="l"/>
            <a:r>
              <a:rPr lang="en-US" sz="4000" dirty="0" smtClean="0">
                <a:solidFill>
                  <a:srgbClr val="FFFFFF"/>
                </a:solidFill>
              </a:rPr>
              <a:t>Uses of Frost Mapping </a:t>
            </a:r>
            <a:endParaRPr lang="en-US" sz="4000" dirty="0">
              <a:solidFill>
                <a:srgbClr val="FFFFFF"/>
              </a:solidFill>
            </a:endParaRPr>
          </a:p>
        </p:txBody>
      </p:sp>
      <p:sp>
        <p:nvSpPr>
          <p:cNvPr id="11" name="Content Placeholder 2"/>
          <p:cNvSpPr txBox="1">
            <a:spLocks/>
          </p:cNvSpPr>
          <p:nvPr/>
        </p:nvSpPr>
        <p:spPr bwMode="auto">
          <a:xfrm>
            <a:off x="159742" y="973124"/>
            <a:ext cx="8818608" cy="5122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30188" indent="-230188" eaLnBrk="1" hangingPunct="1">
              <a:spcBef>
                <a:spcPct val="20000"/>
              </a:spcBef>
              <a:spcAft>
                <a:spcPts val="600"/>
              </a:spcAft>
              <a:buFont typeface="Arial" panose="020B0604020202020204" pitchFamily="34" charset="0"/>
              <a:buChar char="•"/>
            </a:pPr>
            <a:r>
              <a:rPr lang="en-US" sz="1700" dirty="0" smtClean="0">
                <a:latin typeface="Calibri"/>
                <a:cs typeface="Calibri"/>
              </a:rPr>
              <a:t>With prior warning, farmers can take preventive </a:t>
            </a:r>
            <a:r>
              <a:rPr lang="en-US" sz="1700" dirty="0">
                <a:latin typeface="Calibri"/>
                <a:cs typeface="Calibri"/>
              </a:rPr>
              <a:t>measures</a:t>
            </a:r>
            <a:r>
              <a:rPr lang="en-US" sz="1700" dirty="0" smtClean="0">
                <a:latin typeface="Calibri"/>
                <a:cs typeface="Calibri"/>
              </a:rPr>
              <a:t>, </a:t>
            </a:r>
            <a:r>
              <a:rPr lang="en-US" sz="1700" dirty="0">
                <a:latin typeface="Calibri"/>
                <a:cs typeface="Calibri"/>
              </a:rPr>
              <a:t>such as irrigating the </a:t>
            </a:r>
            <a:r>
              <a:rPr lang="en-US" sz="1700" dirty="0" smtClean="0">
                <a:latin typeface="Calibri"/>
                <a:cs typeface="Calibri"/>
              </a:rPr>
              <a:t>farms, to reduce frost damages. </a:t>
            </a:r>
          </a:p>
          <a:p>
            <a:pPr marL="230188" indent="-230188" eaLnBrk="1" hangingPunct="1">
              <a:spcBef>
                <a:spcPct val="20000"/>
              </a:spcBef>
              <a:spcAft>
                <a:spcPts val="600"/>
              </a:spcAft>
              <a:buFont typeface="Arial" panose="020B0604020202020204" pitchFamily="34" charset="0"/>
              <a:buChar char="•"/>
            </a:pPr>
            <a:r>
              <a:rPr lang="en-US" sz="1700" dirty="0" smtClean="0">
                <a:latin typeface="Calibri"/>
                <a:cs typeface="Calibri"/>
              </a:rPr>
              <a:t>The system is helping </a:t>
            </a:r>
            <a:r>
              <a:rPr lang="en-US" sz="1700" dirty="0">
                <a:latin typeface="Calibri"/>
                <a:cs typeface="Calibri"/>
              </a:rPr>
              <a:t>TRFK develop </a:t>
            </a:r>
            <a:r>
              <a:rPr lang="en-US" sz="1700" dirty="0" smtClean="0">
                <a:latin typeface="Calibri"/>
                <a:cs typeface="Calibri"/>
              </a:rPr>
              <a:t>tea cultivation best </a:t>
            </a:r>
            <a:r>
              <a:rPr lang="en-US" sz="1700" dirty="0">
                <a:latin typeface="Calibri"/>
                <a:cs typeface="Calibri"/>
              </a:rPr>
              <a:t>practices. Tea farmers all over Kenya </a:t>
            </a:r>
            <a:r>
              <a:rPr lang="en-US" sz="1700" dirty="0" smtClean="0">
                <a:latin typeface="Calibri"/>
                <a:cs typeface="Calibri"/>
              </a:rPr>
              <a:t>and beyond depend </a:t>
            </a:r>
            <a:r>
              <a:rPr lang="en-US" sz="1700" dirty="0">
                <a:latin typeface="Calibri"/>
                <a:cs typeface="Calibri"/>
              </a:rPr>
              <a:t>on TRFK for research </a:t>
            </a:r>
            <a:r>
              <a:rPr lang="en-US" sz="1700" dirty="0" smtClean="0">
                <a:latin typeface="Calibri"/>
                <a:cs typeface="Calibri"/>
              </a:rPr>
              <a:t>improving the quality of tea.</a:t>
            </a:r>
          </a:p>
          <a:p>
            <a:pPr marL="230188" indent="-230188" eaLnBrk="1" hangingPunct="1">
              <a:spcBef>
                <a:spcPct val="20000"/>
              </a:spcBef>
              <a:spcAft>
                <a:spcPts val="600"/>
              </a:spcAft>
              <a:buFont typeface="Arial" panose="020B0604020202020204" pitchFamily="34" charset="0"/>
              <a:buChar char="•"/>
            </a:pPr>
            <a:r>
              <a:rPr lang="en-US" sz="1700" dirty="0">
                <a:latin typeface="Calibri"/>
                <a:cs typeface="Calibri"/>
              </a:rPr>
              <a:t>AON </a:t>
            </a:r>
            <a:r>
              <a:rPr lang="en-US" sz="1700" dirty="0" smtClean="0">
                <a:latin typeface="Calibri"/>
                <a:cs typeface="Calibri"/>
              </a:rPr>
              <a:t>Insurance </a:t>
            </a:r>
            <a:r>
              <a:rPr lang="en-US" sz="1700" dirty="0">
                <a:latin typeface="Calibri"/>
                <a:cs typeface="Calibri"/>
              </a:rPr>
              <a:t>is creating a frost insurance product for East Africa, knowing some quantitative data for the region is available. They plan to use the historical observations as a means to justify crop loss claims. </a:t>
            </a:r>
            <a:endParaRPr lang="en-US" sz="1700" dirty="0" smtClean="0">
              <a:latin typeface="Calibri"/>
              <a:cs typeface="Calibri"/>
            </a:endParaRPr>
          </a:p>
          <a:p>
            <a:pPr marL="230188" indent="-230188" eaLnBrk="1" hangingPunct="1">
              <a:spcBef>
                <a:spcPct val="20000"/>
              </a:spcBef>
              <a:spcAft>
                <a:spcPts val="600"/>
              </a:spcAft>
              <a:buFont typeface="Arial" panose="020B0604020202020204" pitchFamily="34" charset="0"/>
              <a:buChar char="•"/>
            </a:pPr>
            <a:r>
              <a:rPr lang="en-US" sz="1700" dirty="0" smtClean="0">
                <a:latin typeface="Calibri"/>
                <a:cs typeface="Calibri"/>
              </a:rPr>
              <a:t>SERVIR-Eastern and Southern Africa is rolling out an early warning system in collaboration with Kenya Meteorological Service by incorporating their weather forecasts.</a:t>
            </a:r>
            <a:endParaRPr lang="en-US" sz="1700" dirty="0">
              <a:latin typeface="Calibri"/>
              <a:cs typeface="Calibri"/>
            </a:endParaRPr>
          </a:p>
          <a:p>
            <a:pPr marL="0" indent="0" eaLnBrk="1" hangingPunct="1">
              <a:spcBef>
                <a:spcPct val="20000"/>
              </a:spcBef>
              <a:spcAft>
                <a:spcPts val="600"/>
              </a:spcAft>
            </a:pPr>
            <a:endParaRPr lang="en-US" sz="1700" dirty="0" smtClean="0">
              <a:latin typeface="Calibri"/>
              <a:cs typeface="Calibri"/>
            </a:endParaRPr>
          </a:p>
        </p:txBody>
      </p:sp>
      <p:pic>
        <p:nvPicPr>
          <p:cNvPr id="2" name="Picture 1" descr="Photo-0065_cro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400" y="3810000"/>
            <a:ext cx="2499112" cy="2998934"/>
          </a:xfrm>
          <a:prstGeom prst="rect">
            <a:avLst/>
          </a:prstGeom>
        </p:spPr>
      </p:pic>
    </p:spTree>
    <p:extLst>
      <p:ext uri="{BB962C8B-B14F-4D97-AF65-F5344CB8AC3E}">
        <p14:creationId xmlns:p14="http://schemas.microsoft.com/office/powerpoint/2010/main" val="40368639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933"/>
            <a:ext cx="4817533" cy="981075"/>
          </a:xfrm>
        </p:spPr>
        <p:txBody>
          <a:bodyPr>
            <a:normAutofit/>
          </a:bodyPr>
          <a:lstStyle/>
          <a:p>
            <a:r>
              <a:rPr lang="en-US" dirty="0" smtClean="0"/>
              <a:t>Satellite-based Agricultural Drought Warning System</a:t>
            </a:r>
            <a:endParaRPr lang="en-US" dirty="0"/>
          </a:p>
        </p:txBody>
      </p:sp>
      <p:pic>
        <p:nvPicPr>
          <p:cNvPr id="5" name="Picture 4" descr="C:\Users\fqamer\Desktop\Picture4.jpg"/>
          <p:cNvPicPr/>
          <p:nvPr/>
        </p:nvPicPr>
        <p:blipFill>
          <a:blip r:embed="rId3"/>
          <a:srcRect/>
          <a:stretch>
            <a:fillRect/>
          </a:stretch>
        </p:blipFill>
        <p:spPr bwMode="auto">
          <a:xfrm>
            <a:off x="5257799" y="2819400"/>
            <a:ext cx="3777079" cy="2856637"/>
          </a:xfrm>
          <a:prstGeom prst="rect">
            <a:avLst/>
          </a:prstGeom>
          <a:noFill/>
          <a:ln w="9525">
            <a:noFill/>
            <a:miter lim="800000"/>
            <a:headEnd/>
            <a:tailEnd/>
          </a:ln>
        </p:spPr>
      </p:pic>
      <p:pic>
        <p:nvPicPr>
          <p:cNvPr id="7" name="Picture 6"/>
          <p:cNvPicPr/>
          <p:nvPr/>
        </p:nvPicPr>
        <p:blipFill>
          <a:blip r:embed="rId4"/>
          <a:srcRect/>
          <a:stretch>
            <a:fillRect/>
          </a:stretch>
        </p:blipFill>
        <p:spPr bwMode="auto">
          <a:xfrm>
            <a:off x="1295400" y="3352800"/>
            <a:ext cx="2732491" cy="2221611"/>
          </a:xfrm>
          <a:prstGeom prst="rect">
            <a:avLst/>
          </a:prstGeom>
          <a:noFill/>
          <a:ln w="3175">
            <a:solidFill>
              <a:schemeClr val="tx1"/>
            </a:solidFill>
            <a:miter lim="800000"/>
            <a:headEnd/>
            <a:tailEnd/>
          </a:ln>
        </p:spPr>
      </p:pic>
      <p:sp>
        <p:nvSpPr>
          <p:cNvPr id="8" name="TextBox 7"/>
          <p:cNvSpPr txBox="1"/>
          <p:nvPr/>
        </p:nvSpPr>
        <p:spPr>
          <a:xfrm>
            <a:off x="43279" y="1004790"/>
            <a:ext cx="9100721" cy="2185214"/>
          </a:xfrm>
          <a:prstGeom prst="rect">
            <a:avLst/>
          </a:prstGeom>
          <a:solidFill>
            <a:schemeClr val="bg1"/>
          </a:solidFill>
        </p:spPr>
        <p:txBody>
          <a:bodyPr wrap="square" rtlCol="0">
            <a:spAutoFit/>
          </a:bodyPr>
          <a:lstStyle/>
          <a:p>
            <a:pPr marL="171450" indent="-171450">
              <a:buFont typeface="Arial" pitchFamily="34" charset="0"/>
              <a:buChar char="•"/>
            </a:pPr>
            <a:r>
              <a:rPr lang="en-US" sz="1700" b="1" dirty="0" smtClean="0">
                <a:solidFill>
                  <a:srgbClr val="000000"/>
                </a:solidFill>
                <a:latin typeface="+mj-lt"/>
              </a:rPr>
              <a:t>Problem: </a:t>
            </a:r>
            <a:r>
              <a:rPr lang="en-US" sz="1700" dirty="0" smtClean="0">
                <a:solidFill>
                  <a:srgbClr val="000000"/>
                </a:solidFill>
                <a:latin typeface="+mj-lt"/>
              </a:rPr>
              <a:t>Nepal Ministry of Agriculture and Development (MoAD) needed a way to track the agricultural productivity in the country where so many people depend on subsistence agriculture. MoAD requested SERVIR Himalaya’s help to create a drought warning system by tracking the changes in vegetation as an indicator of agricultural productivity.</a:t>
            </a:r>
            <a:endParaRPr lang="en-US" sz="1700" b="1" dirty="0">
              <a:solidFill>
                <a:srgbClr val="000000"/>
              </a:solidFill>
              <a:latin typeface="+mj-lt"/>
            </a:endParaRPr>
          </a:p>
          <a:p>
            <a:pPr marL="171450" indent="-171450">
              <a:buFont typeface="Arial" pitchFamily="34" charset="0"/>
              <a:buChar char="•"/>
            </a:pPr>
            <a:endParaRPr lang="en-US" sz="1700" b="1" dirty="0" smtClean="0">
              <a:solidFill>
                <a:srgbClr val="000000"/>
              </a:solidFill>
              <a:latin typeface="+mj-lt"/>
            </a:endParaRPr>
          </a:p>
          <a:p>
            <a:pPr marL="171450" indent="-171450">
              <a:buFont typeface="Arial" pitchFamily="34" charset="0"/>
              <a:buChar char="•"/>
            </a:pPr>
            <a:r>
              <a:rPr lang="en-US" sz="1700" b="1" dirty="0" smtClean="0">
                <a:solidFill>
                  <a:srgbClr val="000000"/>
                </a:solidFill>
                <a:latin typeface="+mj-lt"/>
              </a:rPr>
              <a:t>SERVIR tool: </a:t>
            </a:r>
            <a:r>
              <a:rPr lang="en-US" sz="1700" dirty="0" smtClean="0">
                <a:solidFill>
                  <a:srgbClr val="000000"/>
                </a:solidFill>
                <a:latin typeface="+mj-lt"/>
              </a:rPr>
              <a:t>SERVIR, following the technique developed by Famine Early Warning System (FEWS NET), developed a MODIS-derived tool that links the vegetation growth to crop yields in Nepal’s </a:t>
            </a:r>
            <a:r>
              <a:rPr lang="en-US" sz="1700" dirty="0" err="1" smtClean="0">
                <a:solidFill>
                  <a:srgbClr val="000000"/>
                </a:solidFill>
                <a:latin typeface="+mj-lt"/>
              </a:rPr>
              <a:t>Tarai</a:t>
            </a:r>
            <a:r>
              <a:rPr lang="en-US" sz="1700" dirty="0" smtClean="0">
                <a:solidFill>
                  <a:srgbClr val="000000"/>
                </a:solidFill>
                <a:latin typeface="+mj-lt"/>
              </a:rPr>
              <a:t> districts. </a:t>
            </a:r>
            <a:endParaRPr lang="en-US" sz="1700" dirty="0">
              <a:solidFill>
                <a:srgbClr val="000000"/>
              </a:solidFill>
              <a:latin typeface="+mj-lt"/>
            </a:endParaRPr>
          </a:p>
        </p:txBody>
      </p:sp>
      <p:sp>
        <p:nvSpPr>
          <p:cNvPr id="9" name="TextBox 8"/>
          <p:cNvSpPr txBox="1"/>
          <p:nvPr/>
        </p:nvSpPr>
        <p:spPr>
          <a:xfrm>
            <a:off x="43279" y="5752237"/>
            <a:ext cx="8991600" cy="877163"/>
          </a:xfrm>
          <a:prstGeom prst="rect">
            <a:avLst/>
          </a:prstGeom>
          <a:solidFill>
            <a:schemeClr val="bg1"/>
          </a:solidFill>
        </p:spPr>
        <p:txBody>
          <a:bodyPr wrap="square" rtlCol="0">
            <a:spAutoFit/>
          </a:bodyPr>
          <a:lstStyle/>
          <a:p>
            <a:pPr marL="171450" indent="-171450">
              <a:buFont typeface="Arial" pitchFamily="34" charset="0"/>
              <a:buChar char="•"/>
            </a:pPr>
            <a:r>
              <a:rPr lang="en-US" sz="1700" b="1" dirty="0" smtClean="0">
                <a:solidFill>
                  <a:srgbClr val="000000"/>
                </a:solidFill>
                <a:latin typeface="+mj-lt"/>
              </a:rPr>
              <a:t>Results</a:t>
            </a:r>
            <a:r>
              <a:rPr lang="en-US" sz="1700" dirty="0" smtClean="0">
                <a:solidFill>
                  <a:srgbClr val="000000"/>
                </a:solidFill>
                <a:latin typeface="+mj-lt"/>
              </a:rPr>
              <a:t>: The tool was used by the ministry this year as the agricultural atlas and tracking tool. MoAD plans to use the tool to provide </a:t>
            </a:r>
            <a:r>
              <a:rPr lang="en-US" sz="1700" dirty="0">
                <a:solidFill>
                  <a:srgbClr val="000000"/>
                </a:solidFill>
                <a:latin typeface="+mj-lt"/>
              </a:rPr>
              <a:t>of timely information on agriculture/drought conditions to the decision </a:t>
            </a:r>
            <a:r>
              <a:rPr lang="en-US" sz="1700" dirty="0" smtClean="0">
                <a:solidFill>
                  <a:srgbClr val="000000"/>
                </a:solidFill>
                <a:latin typeface="+mj-lt"/>
              </a:rPr>
              <a:t>maker to enable </a:t>
            </a:r>
            <a:r>
              <a:rPr lang="en-US" sz="1700" dirty="0">
                <a:solidFill>
                  <a:srgbClr val="000000"/>
                </a:solidFill>
                <a:latin typeface="+mj-lt"/>
              </a:rPr>
              <a:t>triggering an appropriate response related to food security. </a:t>
            </a:r>
            <a:endParaRPr lang="en-US" sz="1700" dirty="0">
              <a:latin typeface="+mj-lt"/>
            </a:endParaRPr>
          </a:p>
        </p:txBody>
      </p:sp>
      <p:sp>
        <p:nvSpPr>
          <p:cNvPr id="4" name="TextBox 3"/>
          <p:cNvSpPr txBox="1"/>
          <p:nvPr/>
        </p:nvSpPr>
        <p:spPr>
          <a:xfrm>
            <a:off x="10131403" y="885214"/>
            <a:ext cx="270076" cy="400110"/>
          </a:xfrm>
          <a:prstGeom prst="rect">
            <a:avLst/>
          </a:prstGeom>
          <a:noFill/>
        </p:spPr>
        <p:txBody>
          <a:bodyPr wrap="none" rtlCol="0">
            <a:spAutoFit/>
          </a:bodyPr>
          <a:lstStyle/>
          <a:p>
            <a:r>
              <a:rPr lang="en-US" dirty="0" smtClean="0"/>
              <a:t>`</a:t>
            </a:r>
            <a:endParaRPr lang="en-US" dirty="0"/>
          </a:p>
        </p:txBody>
      </p:sp>
    </p:spTree>
    <p:extLst>
      <p:ext uri="{BB962C8B-B14F-4D97-AF65-F5344CB8AC3E}">
        <p14:creationId xmlns:p14="http://schemas.microsoft.com/office/powerpoint/2010/main" val="21562514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02441" y="25659"/>
            <a:ext cx="8669870" cy="581560"/>
          </a:xfrm>
          <a:prstGeom prst="rect">
            <a:avLst/>
          </a:prstGeom>
        </p:spPr>
        <p:txBody>
          <a:bodyPr anchor="t">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fontAlgn="auto">
              <a:spcAft>
                <a:spcPts val="0"/>
              </a:spcAft>
            </a:pPr>
            <a:r>
              <a:rPr lang="en-US" sz="2800" b="1" dirty="0" smtClean="0">
                <a:solidFill>
                  <a:schemeClr val="bg1"/>
                </a:solidFill>
              </a:rPr>
              <a:t>SERVIR Applied Sciences Projects - Topics</a:t>
            </a:r>
            <a:br>
              <a:rPr lang="en-US" sz="2800" b="1" dirty="0" smtClean="0">
                <a:solidFill>
                  <a:schemeClr val="bg1"/>
                </a:solidFill>
              </a:rPr>
            </a:br>
            <a:r>
              <a:rPr lang="en-US" sz="2800" b="1" dirty="0" smtClean="0">
                <a:solidFill>
                  <a:schemeClr val="bg1"/>
                </a:solidFill>
              </a:rPr>
              <a:t>Spanning the Areas of Capacity Building</a:t>
            </a:r>
            <a:endParaRPr lang="en-US" sz="2800" b="1" dirty="0">
              <a:solidFill>
                <a:schemeClr val="bg1"/>
              </a:solidFill>
            </a:endParaRPr>
          </a:p>
        </p:txBody>
      </p:sp>
      <p:sp>
        <p:nvSpPr>
          <p:cNvPr id="3" name="Rectangle 2"/>
          <p:cNvSpPr/>
          <p:nvPr/>
        </p:nvSpPr>
        <p:spPr>
          <a:xfrm>
            <a:off x="2620425" y="3581400"/>
            <a:ext cx="6492868" cy="58477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914400"/>
            <a:r>
              <a:rPr lang="en-US" sz="32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Carbon Emissions Reduction (REDD+)</a:t>
            </a:r>
          </a:p>
        </p:txBody>
      </p:sp>
      <p:sp>
        <p:nvSpPr>
          <p:cNvPr id="4" name="Rectangle 3"/>
          <p:cNvSpPr/>
          <p:nvPr/>
        </p:nvSpPr>
        <p:spPr>
          <a:xfrm>
            <a:off x="3867169" y="2149716"/>
            <a:ext cx="5261505" cy="584775"/>
          </a:xfrm>
          <a:prstGeom prst="rect">
            <a:avLst/>
          </a:prstGeom>
          <a:noFill/>
          <a:effectLst/>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400"/>
            <a:r>
              <a:rPr lang="en-US" sz="32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latin typeface="Calibri"/>
              </a:rPr>
              <a:t>Water Resources mapping</a:t>
            </a:r>
          </a:p>
        </p:txBody>
      </p:sp>
      <p:sp>
        <p:nvSpPr>
          <p:cNvPr id="5" name="Rectangle 4"/>
          <p:cNvSpPr/>
          <p:nvPr/>
        </p:nvSpPr>
        <p:spPr>
          <a:xfrm>
            <a:off x="190908" y="1389384"/>
            <a:ext cx="4029436" cy="584775"/>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defTabSz="914400"/>
            <a:r>
              <a:rPr lang="en-US" sz="3200" b="1"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Calibri"/>
              </a:rPr>
              <a:t>Air Quality Monitoring</a:t>
            </a:r>
          </a:p>
        </p:txBody>
      </p:sp>
      <p:sp>
        <p:nvSpPr>
          <p:cNvPr id="6" name="Rectangle 5"/>
          <p:cNvSpPr/>
          <p:nvPr/>
        </p:nvSpPr>
        <p:spPr>
          <a:xfrm>
            <a:off x="8956" y="2734491"/>
            <a:ext cx="5141953" cy="584776"/>
          </a:xfrm>
          <a:prstGeom prst="rect">
            <a:avLst/>
          </a:prstGeom>
          <a:noFill/>
        </p:spPr>
        <p:txBody>
          <a:bodyPr wrap="none" lIns="91440" tIns="45720" rIns="91440" bIns="45720">
            <a:spAutoFit/>
          </a:bodyPr>
          <a:lstStyle/>
          <a:p>
            <a:pPr algn="ctr" defTabSz="914400"/>
            <a:r>
              <a:rPr lang="en-US" sz="3200" b="1" dirty="0" smtClean="0">
                <a:ln w="19050">
                  <a:solidFill>
                    <a:srgbClr val="C0504D">
                      <a:satMod val="140000"/>
                    </a:srgbClr>
                  </a:solidFill>
                  <a:prstDash val="solid"/>
                  <a:miter lim="800000"/>
                </a:ln>
                <a:solidFill>
                  <a:srgbClr val="7030A0"/>
                </a:solidFill>
                <a:effectLst>
                  <a:outerShdw blurRad="25500" dist="23000" dir="7020000" algn="tl">
                    <a:srgbClr val="000000">
                      <a:alpha val="50000"/>
                    </a:srgbClr>
                  </a:outerShdw>
                </a:effectLst>
                <a:latin typeface="Calibri"/>
              </a:rPr>
              <a:t>Health &amp; Climate </a:t>
            </a:r>
            <a:r>
              <a:rPr lang="en-US" sz="3200" b="1" dirty="0">
                <a:ln w="19050">
                  <a:solidFill>
                    <a:srgbClr val="C0504D">
                      <a:satMod val="140000"/>
                    </a:srgbClr>
                  </a:solidFill>
                  <a:prstDash val="solid"/>
                  <a:miter lim="800000"/>
                </a:ln>
                <a:solidFill>
                  <a:srgbClr val="7030A0"/>
                </a:solidFill>
                <a:effectLst>
                  <a:outerShdw blurRad="25500" dist="23000" dir="7020000" algn="tl">
                    <a:srgbClr val="000000">
                      <a:alpha val="50000"/>
                    </a:srgbClr>
                  </a:outerShdw>
                </a:effectLst>
                <a:latin typeface="Calibri"/>
              </a:rPr>
              <a:t>Forecasting</a:t>
            </a:r>
          </a:p>
        </p:txBody>
      </p:sp>
      <p:sp>
        <p:nvSpPr>
          <p:cNvPr id="7" name="Rectangle 6"/>
          <p:cNvSpPr/>
          <p:nvPr/>
        </p:nvSpPr>
        <p:spPr>
          <a:xfrm>
            <a:off x="13648" y="4439999"/>
            <a:ext cx="4383957" cy="584775"/>
          </a:xfrm>
          <a:prstGeom prst="rect">
            <a:avLst/>
          </a:prstGeom>
          <a:noFill/>
        </p:spPr>
        <p:txBody>
          <a:bodyPr wrap="none" lIns="91440" tIns="45720" rIns="91440" bIns="45720">
            <a:spAutoFit/>
          </a:bodyPr>
          <a:lstStyle/>
          <a:p>
            <a:pPr algn="ctr" defTabSz="914400"/>
            <a:r>
              <a:rPr lang="en-US" sz="3200" b="1" dirty="0">
                <a:ln w="28575" cmpd="sng">
                  <a:solidFill>
                    <a:srgbClr val="4F81BD">
                      <a:satMod val="190000"/>
                      <a:alpha val="55000"/>
                    </a:srgbClr>
                  </a:solidFill>
                  <a:prstDash val="solid"/>
                </a:ln>
                <a:solidFill>
                  <a:srgbClr val="4F81BD">
                    <a:satMod val="200000"/>
                    <a:tint val="3000"/>
                  </a:srgbClr>
                </a:solidFill>
                <a:effectLst>
                  <a:innerShdw blurRad="101600" dist="76200" dir="5400000">
                    <a:srgbClr val="4F81BD">
                      <a:satMod val="190000"/>
                      <a:tint val="100000"/>
                      <a:alpha val="74000"/>
                    </a:srgbClr>
                  </a:innerShdw>
                </a:effectLst>
                <a:latin typeface="Calibri"/>
              </a:rPr>
              <a:t>Glacier &amp; Alpine Hazards</a:t>
            </a:r>
          </a:p>
        </p:txBody>
      </p:sp>
      <p:sp>
        <p:nvSpPr>
          <p:cNvPr id="8" name="Rectangle 7"/>
          <p:cNvSpPr/>
          <p:nvPr/>
        </p:nvSpPr>
        <p:spPr>
          <a:xfrm>
            <a:off x="985068" y="5257800"/>
            <a:ext cx="3412537" cy="584775"/>
          </a:xfrm>
          <a:prstGeom prst="rect">
            <a:avLst/>
          </a:prstGeom>
          <a:noFill/>
        </p:spPr>
        <p:txBody>
          <a:bodyPr wrap="none" lIns="91440" tIns="45720" rIns="91440" bIns="45720">
            <a:spAutoFit/>
          </a:bodyPr>
          <a:lstStyle/>
          <a:p>
            <a:pPr algn="ctr" defTabSz="914400"/>
            <a:r>
              <a:rPr lang="en-US" sz="3200"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rPr>
              <a:t>Drought </a:t>
            </a:r>
            <a:r>
              <a:rPr lang="en-US" sz="32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rPr>
              <a:t>Prediction</a:t>
            </a:r>
          </a:p>
        </p:txBody>
      </p:sp>
      <p:sp>
        <p:nvSpPr>
          <p:cNvPr id="9" name="Rectangle 8"/>
          <p:cNvSpPr>
            <a:spLocks noChangeAspect="1"/>
          </p:cNvSpPr>
          <p:nvPr/>
        </p:nvSpPr>
        <p:spPr>
          <a:xfrm>
            <a:off x="5167155" y="4673025"/>
            <a:ext cx="3824445" cy="584775"/>
          </a:xfrm>
          <a:prstGeom prst="rect">
            <a:avLst/>
          </a:prstGeom>
          <a:noFill/>
        </p:spPr>
        <p:txBody>
          <a:bodyPr wrap="none" lIns="91440" tIns="45720" rIns="91440" bIns="45720">
            <a:spAutoFit/>
          </a:bodyPr>
          <a:lstStyle/>
          <a:p>
            <a:pPr algn="ctr" defTabSz="914400"/>
            <a:r>
              <a:rPr lang="en-US" sz="3200" b="1" dirty="0">
                <a:ln w="19050">
                  <a:solidFill>
                    <a:srgbClr val="EEECE1">
                      <a:lumMod val="25000"/>
                    </a:srgbClr>
                  </a:solidFill>
                  <a:prstDash val="solid"/>
                </a:ln>
                <a:solidFill>
                  <a:srgbClr val="9BBB59">
                    <a:lumMod val="75000"/>
                  </a:srgbClr>
                </a:solidFill>
                <a:effectLst>
                  <a:outerShdw blurRad="50000" dist="50800" dir="7500000" algn="tl">
                    <a:srgbClr val="000000">
                      <a:shade val="5000"/>
                      <a:alpha val="35000"/>
                    </a:srgbClr>
                  </a:outerShdw>
                </a:effectLst>
                <a:latin typeface="Calibri"/>
              </a:rPr>
              <a:t>Landslide Forecasting</a:t>
            </a:r>
          </a:p>
        </p:txBody>
      </p:sp>
      <p:sp>
        <p:nvSpPr>
          <p:cNvPr id="10" name="Rectangle 9"/>
          <p:cNvSpPr/>
          <p:nvPr/>
        </p:nvSpPr>
        <p:spPr>
          <a:xfrm>
            <a:off x="4334315" y="6002847"/>
            <a:ext cx="4327211" cy="584775"/>
          </a:xfrm>
          <a:prstGeom prst="rect">
            <a:avLst/>
          </a:prstGeom>
          <a:noFill/>
        </p:spPr>
        <p:txBody>
          <a:bodyPr wrap="none" lIns="91440" tIns="45720" rIns="91440" bIns="45720">
            <a:spAutoFit/>
          </a:bodyPr>
          <a:lstStyle/>
          <a:p>
            <a:pPr algn="ctr" defTabSz="914400"/>
            <a:r>
              <a:rPr lang="en-US" sz="3200" b="1" dirty="0" smtClean="0">
                <a:ln w="28575" cmpd="sng">
                  <a:solidFill>
                    <a:srgbClr val="4F81BD">
                      <a:satMod val="190000"/>
                      <a:alpha val="55000"/>
                    </a:srgbClr>
                  </a:solidFill>
                  <a:prstDash val="solid"/>
                </a:ln>
                <a:solidFill>
                  <a:srgbClr val="00CC00"/>
                </a:solidFill>
                <a:effectLst>
                  <a:innerShdw blurRad="101600" dist="76200" dir="5400000">
                    <a:srgbClr val="4F81BD">
                      <a:satMod val="190000"/>
                      <a:tint val="100000"/>
                      <a:alpha val="74000"/>
                    </a:srgbClr>
                  </a:innerShdw>
                </a:effectLst>
                <a:latin typeface="Calibri"/>
              </a:rPr>
              <a:t>Agricultural Productivity</a:t>
            </a:r>
            <a:endParaRPr lang="en-US" sz="3200" b="1" dirty="0">
              <a:ln w="28575" cmpd="sng">
                <a:solidFill>
                  <a:srgbClr val="4F81BD">
                    <a:satMod val="190000"/>
                    <a:alpha val="55000"/>
                  </a:srgbClr>
                </a:solidFill>
                <a:prstDash val="solid"/>
              </a:ln>
              <a:solidFill>
                <a:srgbClr val="00CC00"/>
              </a:solidFill>
              <a:effectLst>
                <a:innerShdw blurRad="101600" dist="76200" dir="5400000">
                  <a:srgbClr val="4F81BD">
                    <a:satMod val="190000"/>
                    <a:tint val="100000"/>
                    <a:alpha val="74000"/>
                  </a:srgbClr>
                </a:innerShdw>
              </a:effectLst>
              <a:latin typeface="Calibri"/>
            </a:endParaRPr>
          </a:p>
        </p:txBody>
      </p:sp>
    </p:spTree>
    <p:extLst>
      <p:ext uri="{BB962C8B-B14F-4D97-AF65-F5344CB8AC3E}">
        <p14:creationId xmlns:p14="http://schemas.microsoft.com/office/powerpoint/2010/main" val="6656829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199" y="0"/>
            <a:ext cx="6468533" cy="981075"/>
          </a:xfrm>
        </p:spPr>
        <p:txBody>
          <a:bodyPr>
            <a:normAutofit/>
          </a:bodyPr>
          <a:lstStyle/>
          <a:p>
            <a:r>
              <a:rPr lang="en-US" sz="3200" b="1" dirty="0" smtClean="0"/>
              <a:t>SERVIR Applied Sciences Team (AST)</a:t>
            </a:r>
            <a:endParaRPr lang="en-US" sz="3200" b="1" dirty="0"/>
          </a:p>
        </p:txBody>
      </p:sp>
      <p:graphicFrame>
        <p:nvGraphicFramePr>
          <p:cNvPr id="7" name="Table 6"/>
          <p:cNvGraphicFramePr>
            <a:graphicFrameLocks noGrp="1"/>
          </p:cNvGraphicFramePr>
          <p:nvPr>
            <p:extLst>
              <p:ext uri="{D42A27DB-BD31-4B8C-83A1-F6EECF244321}">
                <p14:modId xmlns:p14="http://schemas.microsoft.com/office/powerpoint/2010/main" val="583546714"/>
              </p:ext>
            </p:extLst>
          </p:nvPr>
        </p:nvGraphicFramePr>
        <p:xfrm>
          <a:off x="647112" y="1151407"/>
          <a:ext cx="7844990" cy="5070948"/>
        </p:xfrm>
        <a:graphic>
          <a:graphicData uri="http://schemas.openxmlformats.org/drawingml/2006/table">
            <a:tbl>
              <a:tblPr/>
              <a:tblGrid>
                <a:gridCol w="727984"/>
                <a:gridCol w="4272118"/>
                <a:gridCol w="967452"/>
                <a:gridCol w="938718"/>
                <a:gridCol w="938718"/>
              </a:tblGrid>
              <a:tr h="380508">
                <a:tc>
                  <a:txBody>
                    <a:bodyPr/>
                    <a:lstStyle/>
                    <a:p>
                      <a:pPr algn="ctr" fontAlgn="ctr"/>
                      <a:r>
                        <a:rPr lang="en-US" sz="900" b="1" i="0" u="none" strike="noStrike">
                          <a:latin typeface="Arial"/>
                        </a:rPr>
                        <a:t>PI Last name</a:t>
                      </a:r>
                    </a:p>
                  </a:txBody>
                  <a:tcPr marL="6959" marR="6959" marT="6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99FF"/>
                    </a:solidFill>
                  </a:tcPr>
                </a:tc>
                <a:tc>
                  <a:txBody>
                    <a:bodyPr/>
                    <a:lstStyle/>
                    <a:p>
                      <a:pPr algn="ctr" fontAlgn="ctr"/>
                      <a:r>
                        <a:rPr lang="en-US" sz="900" b="1" i="0" u="none" strike="noStrike">
                          <a:latin typeface="Arial"/>
                        </a:rPr>
                        <a:t>Title</a:t>
                      </a:r>
                    </a:p>
                  </a:txBody>
                  <a:tcPr marL="6959" marR="6959" marT="6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99FF"/>
                    </a:solidFill>
                  </a:tcPr>
                </a:tc>
                <a:tc>
                  <a:txBody>
                    <a:bodyPr/>
                    <a:lstStyle/>
                    <a:p>
                      <a:pPr algn="ctr" fontAlgn="ctr"/>
                      <a:r>
                        <a:rPr lang="en-US" sz="900" b="1" i="0" u="none" strike="noStrike">
                          <a:latin typeface="Arial"/>
                        </a:rPr>
                        <a:t>Institution </a:t>
                      </a:r>
                    </a:p>
                  </a:txBody>
                  <a:tcPr marL="6959" marR="6959" marT="6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99FF"/>
                    </a:solidFill>
                  </a:tcPr>
                </a:tc>
                <a:tc>
                  <a:txBody>
                    <a:bodyPr/>
                    <a:lstStyle/>
                    <a:p>
                      <a:pPr algn="ctr" fontAlgn="ctr"/>
                      <a:r>
                        <a:rPr lang="en-US" sz="900" b="1" i="0" u="none" strike="noStrike">
                          <a:latin typeface="Arial"/>
                        </a:rPr>
                        <a:t>Theme</a:t>
                      </a:r>
                    </a:p>
                  </a:txBody>
                  <a:tcPr marL="6959" marR="6959" marT="6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99FF"/>
                    </a:solidFill>
                  </a:tcPr>
                </a:tc>
                <a:tc>
                  <a:txBody>
                    <a:bodyPr/>
                    <a:lstStyle/>
                    <a:p>
                      <a:pPr algn="ctr" fontAlgn="ctr"/>
                      <a:r>
                        <a:rPr lang="en-US" sz="900" b="1" i="0" u="none" strike="noStrike">
                          <a:latin typeface="Arial"/>
                        </a:rPr>
                        <a:t>Region</a:t>
                      </a:r>
                    </a:p>
                  </a:txBody>
                  <a:tcPr marL="6959" marR="6959" marT="6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99FF"/>
                    </a:solidFill>
                  </a:tcPr>
                </a:tc>
              </a:tr>
              <a:tr h="338228">
                <a:tc>
                  <a:txBody>
                    <a:bodyPr/>
                    <a:lstStyle/>
                    <a:p>
                      <a:pPr algn="l" fontAlgn="ctr"/>
                      <a:r>
                        <a:rPr lang="en-US" sz="900" b="1" i="0" u="none" strike="noStrike" dirty="0" err="1">
                          <a:latin typeface="Arial"/>
                        </a:rPr>
                        <a:t>Laporte</a:t>
                      </a:r>
                      <a:endParaRPr lang="en-US" sz="900" b="1" i="0" u="none" strike="noStrike" dirty="0">
                        <a:latin typeface="Arial"/>
                      </a:endParaRPr>
                    </a:p>
                  </a:txBody>
                  <a:tcPr marL="6959" marR="6959" marT="6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900" b="1" i="0" u="none" strike="noStrike" dirty="0">
                          <a:latin typeface="Arial"/>
                        </a:rPr>
                        <a:t>Forest carbon assessment for REDD in the East Africa SERVIR region</a:t>
                      </a:r>
                    </a:p>
                  </a:txBody>
                  <a:tcPr marL="6959" marR="6959" marT="6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900" b="1" i="0" u="none" strike="noStrike">
                          <a:latin typeface="Arial"/>
                        </a:rPr>
                        <a:t>The Woods Hole Research Center</a:t>
                      </a:r>
                    </a:p>
                  </a:txBody>
                  <a:tcPr marL="6959" marR="6959" marT="6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900" b="1" i="0" u="none" strike="noStrike">
                          <a:latin typeface="Arial"/>
                        </a:rPr>
                        <a:t>Carbon</a:t>
                      </a:r>
                    </a:p>
                  </a:txBody>
                  <a:tcPr marL="6959" marR="6959" marT="6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900" b="1" i="0" u="none" strike="noStrike" dirty="0">
                          <a:latin typeface="Arial"/>
                        </a:rPr>
                        <a:t>East Africa</a:t>
                      </a:r>
                    </a:p>
                  </a:txBody>
                  <a:tcPr marL="6959" marR="6959" marT="6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456609">
                <a:tc>
                  <a:txBody>
                    <a:bodyPr/>
                    <a:lstStyle/>
                    <a:p>
                      <a:pPr algn="l" fontAlgn="ctr"/>
                      <a:r>
                        <a:rPr lang="en-US" sz="900" b="1" i="0" u="none" strike="noStrike" dirty="0" err="1">
                          <a:latin typeface="Arial"/>
                        </a:rPr>
                        <a:t>Kargel</a:t>
                      </a:r>
                      <a:endParaRPr lang="en-US" sz="900" b="1" i="0" u="none" strike="noStrike" dirty="0">
                        <a:latin typeface="Arial"/>
                      </a:endParaRPr>
                    </a:p>
                  </a:txBody>
                  <a:tcPr marL="6959" marR="6959" marT="6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900" b="1" i="0" u="none" strike="noStrike" dirty="0">
                          <a:latin typeface="Arial"/>
                        </a:rPr>
                        <a:t>Interdisciplinary science applications to glacier and alpine hazards in relation to development and habitation in the Hindu Kush-Himalaya: SERVIR Science Team project</a:t>
                      </a:r>
                    </a:p>
                  </a:txBody>
                  <a:tcPr marL="6959" marR="6959" marT="6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900" b="1" i="0" u="none" strike="noStrike">
                          <a:latin typeface="Arial"/>
                        </a:rPr>
                        <a:t>University of Arizona</a:t>
                      </a:r>
                    </a:p>
                  </a:txBody>
                  <a:tcPr marL="6959" marR="6959" marT="6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900" b="1" i="0" u="none" strike="noStrike">
                          <a:latin typeface="Arial"/>
                        </a:rPr>
                        <a:t>Disasters</a:t>
                      </a:r>
                    </a:p>
                  </a:txBody>
                  <a:tcPr marL="6959" marR="6959" marT="6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900" b="1" i="0" u="none" strike="noStrike" dirty="0">
                          <a:latin typeface="Arial"/>
                        </a:rPr>
                        <a:t>Hindu Kush-Himalaya</a:t>
                      </a:r>
                    </a:p>
                  </a:txBody>
                  <a:tcPr marL="6959" marR="6959" marT="6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448152">
                <a:tc>
                  <a:txBody>
                    <a:bodyPr/>
                    <a:lstStyle/>
                    <a:p>
                      <a:pPr algn="l" fontAlgn="ctr"/>
                      <a:r>
                        <a:rPr lang="en-US" sz="900" b="1" i="0" u="none" strike="noStrike" dirty="0">
                          <a:latin typeface="Arial"/>
                        </a:rPr>
                        <a:t>Hossain</a:t>
                      </a:r>
                    </a:p>
                  </a:txBody>
                  <a:tcPr marL="6959" marR="6959" marT="6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900" b="1" i="0" u="none" strike="noStrike" dirty="0">
                          <a:latin typeface="Arial"/>
                        </a:rPr>
                        <a:t>A Satellite-based Early Warning, Mapping and Post-Disaster Visualization System for Water Resources of Low-lying Deltas of the Hindu Kush-Himalayan region</a:t>
                      </a:r>
                    </a:p>
                  </a:txBody>
                  <a:tcPr marL="6959" marR="6959" marT="6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900" b="1" i="0" u="none" strike="noStrike">
                          <a:latin typeface="Arial"/>
                        </a:rPr>
                        <a:t>Tennessee Technological  University</a:t>
                      </a:r>
                    </a:p>
                  </a:txBody>
                  <a:tcPr marL="6959" marR="6959" marT="6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900" b="1" i="0" u="none" strike="noStrike">
                          <a:latin typeface="Arial"/>
                        </a:rPr>
                        <a:t>Water</a:t>
                      </a:r>
                    </a:p>
                  </a:txBody>
                  <a:tcPr marL="6959" marR="6959" marT="6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900" b="1" i="0" u="none" strike="noStrike" dirty="0">
                          <a:latin typeface="Arial"/>
                        </a:rPr>
                        <a:t>Hindu Kush-Himalaya</a:t>
                      </a:r>
                    </a:p>
                  </a:txBody>
                  <a:tcPr marL="6959" marR="6959" marT="6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321317">
                <a:tc>
                  <a:txBody>
                    <a:bodyPr/>
                    <a:lstStyle/>
                    <a:p>
                      <a:pPr algn="l" fontAlgn="ctr"/>
                      <a:r>
                        <a:rPr lang="en-US" sz="900" b="1" i="0" u="none" strike="noStrike" dirty="0">
                          <a:latin typeface="Arial"/>
                        </a:rPr>
                        <a:t>Verdin</a:t>
                      </a:r>
                    </a:p>
                  </a:txBody>
                  <a:tcPr marL="6959" marR="6959" marT="6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900" b="1" i="0" u="none" strike="noStrike" dirty="0">
                          <a:latin typeface="Arial"/>
                        </a:rPr>
                        <a:t>A Long Time-Series Indicator of Agricultural Drought for the Greater Horn of Africa</a:t>
                      </a:r>
                    </a:p>
                  </a:txBody>
                  <a:tcPr marL="6959" marR="6959" marT="6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900" b="1" i="0" u="none" strike="noStrike">
                          <a:latin typeface="Arial"/>
                        </a:rPr>
                        <a:t>U.S. Geological Suvey</a:t>
                      </a:r>
                    </a:p>
                  </a:txBody>
                  <a:tcPr marL="6959" marR="6959" marT="6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900" b="1" i="0" u="none" strike="noStrike">
                          <a:latin typeface="Arial"/>
                        </a:rPr>
                        <a:t>Agriculture</a:t>
                      </a:r>
                    </a:p>
                  </a:txBody>
                  <a:tcPr marL="6959" marR="6959" marT="6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900" b="1" i="0" u="none" strike="noStrike" dirty="0">
                          <a:latin typeface="Arial"/>
                        </a:rPr>
                        <a:t>East Africa</a:t>
                      </a:r>
                    </a:p>
                  </a:txBody>
                  <a:tcPr marL="6959" marR="6959" marT="6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414329">
                <a:tc>
                  <a:txBody>
                    <a:bodyPr/>
                    <a:lstStyle/>
                    <a:p>
                      <a:pPr algn="l" fontAlgn="ctr"/>
                      <a:r>
                        <a:rPr lang="en-US" sz="900" b="1" i="0" u="none" strike="noStrike" dirty="0">
                          <a:latin typeface="Arial"/>
                        </a:rPr>
                        <a:t>Blackman</a:t>
                      </a:r>
                    </a:p>
                  </a:txBody>
                  <a:tcPr marL="6959" marR="6959" marT="6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900" b="1" i="0" u="none" strike="noStrike" dirty="0">
                          <a:latin typeface="Arial"/>
                        </a:rPr>
                        <a:t>Using Earth Observation Data to Improve REDD+ Policy in Mesoamerica and the Dominican Republic</a:t>
                      </a:r>
                    </a:p>
                  </a:txBody>
                  <a:tcPr marL="6959" marR="6959" marT="6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900" b="1" i="0" u="none" strike="noStrike">
                          <a:latin typeface="Arial"/>
                        </a:rPr>
                        <a:t>Resources for The Future, Inc.</a:t>
                      </a:r>
                    </a:p>
                  </a:txBody>
                  <a:tcPr marL="6959" marR="6959" marT="6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900" b="1" i="0" u="none" strike="noStrike">
                          <a:latin typeface="Arial"/>
                        </a:rPr>
                        <a:t>Carbon</a:t>
                      </a:r>
                    </a:p>
                  </a:txBody>
                  <a:tcPr marL="6959" marR="6959" marT="6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900" b="1" i="0" u="none" strike="noStrike" dirty="0">
                          <a:latin typeface="Arial"/>
                        </a:rPr>
                        <a:t>Mesoamerica</a:t>
                      </a:r>
                    </a:p>
                  </a:txBody>
                  <a:tcPr marL="6959" marR="6959" marT="6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481975">
                <a:tc>
                  <a:txBody>
                    <a:bodyPr/>
                    <a:lstStyle/>
                    <a:p>
                      <a:pPr algn="l" fontAlgn="ctr"/>
                      <a:r>
                        <a:rPr lang="en-US" sz="900" b="1" i="0" u="none" strike="noStrike" dirty="0">
                          <a:latin typeface="Arial"/>
                        </a:rPr>
                        <a:t>Huff</a:t>
                      </a:r>
                    </a:p>
                  </a:txBody>
                  <a:tcPr marL="6959" marR="6959" marT="6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900" b="1" i="0" u="none" strike="noStrike" dirty="0">
                          <a:latin typeface="Arial"/>
                        </a:rPr>
                        <a:t>Applications of Satellite Products for Air Quality Monitoring, Analysis, Forecasting, and Visualization in the SERVIR Mesoamerica and Himalaya Regions</a:t>
                      </a:r>
                    </a:p>
                  </a:txBody>
                  <a:tcPr marL="6959" marR="6959" marT="6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900" b="1" i="0" u="none" strike="noStrike">
                          <a:latin typeface="Arial"/>
                        </a:rPr>
                        <a:t>Battelle Memorial Institute</a:t>
                      </a:r>
                    </a:p>
                  </a:txBody>
                  <a:tcPr marL="6959" marR="6959" marT="6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900" b="1" i="0" u="none" strike="noStrike">
                          <a:latin typeface="Arial"/>
                        </a:rPr>
                        <a:t>Air Quality</a:t>
                      </a:r>
                    </a:p>
                  </a:txBody>
                  <a:tcPr marL="6959" marR="6959" marT="6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900" b="1" i="0" u="none" strike="noStrike" dirty="0">
                          <a:latin typeface="Arial"/>
                        </a:rPr>
                        <a:t>Mesoamerica, Hindu Kush-Himalaya</a:t>
                      </a:r>
                    </a:p>
                  </a:txBody>
                  <a:tcPr marL="6959" marR="6959" marT="6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422785">
                <a:tc>
                  <a:txBody>
                    <a:bodyPr/>
                    <a:lstStyle/>
                    <a:p>
                      <a:pPr algn="l" fontAlgn="ctr"/>
                      <a:r>
                        <a:rPr lang="en-US" sz="900" b="1" i="0" u="none" strike="noStrike" dirty="0">
                          <a:latin typeface="Arial"/>
                        </a:rPr>
                        <a:t>Robertson</a:t>
                      </a:r>
                    </a:p>
                  </a:txBody>
                  <a:tcPr marL="6959" marR="6959" marT="6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900" b="1" i="0" u="none" strike="noStrike">
                          <a:latin typeface="Arial"/>
                        </a:rPr>
                        <a:t>Leveraging CMIP5 and NASA / GMAO Coupled Modeling Capacity for SERVIR East Africa Climate Projections</a:t>
                      </a:r>
                    </a:p>
                  </a:txBody>
                  <a:tcPr marL="6959" marR="6959" marT="6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900" b="1" i="0" u="none" strike="noStrike">
                          <a:latin typeface="Arial"/>
                        </a:rPr>
                        <a:t>NASA / MSFC</a:t>
                      </a:r>
                    </a:p>
                  </a:txBody>
                  <a:tcPr marL="6959" marR="6959" marT="6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900" b="1" i="0" u="none" strike="noStrike">
                          <a:latin typeface="Arial"/>
                        </a:rPr>
                        <a:t>Climate Scenarios</a:t>
                      </a:r>
                    </a:p>
                  </a:txBody>
                  <a:tcPr marL="6959" marR="6959" marT="6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900" b="1" i="0" u="none" strike="noStrike" dirty="0">
                          <a:latin typeface="Arial"/>
                        </a:rPr>
                        <a:t>East </a:t>
                      </a:r>
                      <a:r>
                        <a:rPr lang="en-US" sz="900" b="1" i="0" u="none" strike="noStrike" dirty="0" smtClean="0">
                          <a:latin typeface="Arial"/>
                        </a:rPr>
                        <a:t>Africa, Hindu Kush-Himalaya,</a:t>
                      </a:r>
                      <a:r>
                        <a:rPr lang="en-US" sz="900" b="1" i="0" u="none" strike="noStrike" baseline="0" dirty="0" smtClean="0">
                          <a:latin typeface="Arial"/>
                        </a:rPr>
                        <a:t> Mesoamerica</a:t>
                      </a:r>
                      <a:endParaRPr lang="en-US" sz="900" b="1" i="0" u="none" strike="noStrike" dirty="0">
                        <a:latin typeface="Arial"/>
                      </a:endParaRPr>
                    </a:p>
                  </a:txBody>
                  <a:tcPr marL="6959" marR="6959" marT="6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405874">
                <a:tc>
                  <a:txBody>
                    <a:bodyPr/>
                    <a:lstStyle/>
                    <a:p>
                      <a:pPr algn="l" fontAlgn="ctr"/>
                      <a:r>
                        <a:rPr lang="en-US" sz="900" b="1" i="0" u="none" strike="noStrike" dirty="0">
                          <a:latin typeface="Arial"/>
                        </a:rPr>
                        <a:t>Granger</a:t>
                      </a:r>
                    </a:p>
                  </a:txBody>
                  <a:tcPr marL="6959" marR="6959" marT="6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900" b="1" i="0" u="none" strike="noStrike" dirty="0">
                          <a:latin typeface="Arial"/>
                        </a:rPr>
                        <a:t>East Africa Drought and Agricultural Productivity Assessment and Prediction System</a:t>
                      </a:r>
                    </a:p>
                  </a:txBody>
                  <a:tcPr marL="6959" marR="6959" marT="6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900" b="1" i="0" u="none" strike="noStrike">
                          <a:latin typeface="Arial"/>
                        </a:rPr>
                        <a:t>Jet Propulsion Laboratory</a:t>
                      </a:r>
                    </a:p>
                  </a:txBody>
                  <a:tcPr marL="6959" marR="6959" marT="6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900" b="1" i="0" u="none" strike="noStrike">
                          <a:latin typeface="Arial"/>
                        </a:rPr>
                        <a:t>Disasters, Agriculture</a:t>
                      </a:r>
                    </a:p>
                  </a:txBody>
                  <a:tcPr marL="6959" marR="6959" marT="6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900" b="1" i="0" u="none" strike="noStrike" dirty="0">
                          <a:latin typeface="Arial"/>
                        </a:rPr>
                        <a:t>East Africa</a:t>
                      </a:r>
                    </a:p>
                  </a:txBody>
                  <a:tcPr marL="6959" marR="6959" marT="6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304405">
                <a:tc>
                  <a:txBody>
                    <a:bodyPr/>
                    <a:lstStyle/>
                    <a:p>
                      <a:pPr algn="l" fontAlgn="ctr"/>
                      <a:r>
                        <a:rPr lang="en-US" sz="900" b="1" i="0" u="none" strike="noStrike" dirty="0">
                          <a:latin typeface="Arial"/>
                        </a:rPr>
                        <a:t>Valdes</a:t>
                      </a:r>
                    </a:p>
                  </a:txBody>
                  <a:tcPr marL="6959" marR="6959" marT="6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900" b="1" i="0" u="none" strike="noStrike">
                          <a:latin typeface="Arial"/>
                        </a:rPr>
                        <a:t>SERVIR Water Africa-Arizona Team (SWAAT)</a:t>
                      </a:r>
                    </a:p>
                  </a:txBody>
                  <a:tcPr marL="6959" marR="6959" marT="6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900" b="1" i="0" u="none" strike="noStrike">
                          <a:latin typeface="Arial"/>
                        </a:rPr>
                        <a:t>The University of Arizona</a:t>
                      </a:r>
                    </a:p>
                  </a:txBody>
                  <a:tcPr marL="6959" marR="6959" marT="6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900" b="1" i="0" u="none" strike="noStrike">
                          <a:latin typeface="Arial"/>
                        </a:rPr>
                        <a:t>Water</a:t>
                      </a:r>
                    </a:p>
                  </a:txBody>
                  <a:tcPr marL="6959" marR="6959" marT="6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900" b="1" i="0" u="none" strike="noStrike" dirty="0">
                          <a:latin typeface="Arial"/>
                        </a:rPr>
                        <a:t>East Africa</a:t>
                      </a:r>
                    </a:p>
                  </a:txBody>
                  <a:tcPr marL="6959" marR="6959" marT="6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439698">
                <a:tc>
                  <a:txBody>
                    <a:bodyPr/>
                    <a:lstStyle/>
                    <a:p>
                      <a:pPr algn="l" fontAlgn="ctr"/>
                      <a:r>
                        <a:rPr lang="en-US" sz="900" b="1" i="0" u="none" strike="noStrike" dirty="0" err="1">
                          <a:latin typeface="Arial"/>
                        </a:rPr>
                        <a:t>Kirschbaum</a:t>
                      </a:r>
                      <a:endParaRPr lang="en-US" sz="900" b="1" i="0" u="none" strike="noStrike" dirty="0">
                        <a:latin typeface="Arial"/>
                      </a:endParaRPr>
                    </a:p>
                  </a:txBody>
                  <a:tcPr marL="6959" marR="6959" marT="6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900" b="1" i="0" u="none" strike="noStrike">
                          <a:latin typeface="Arial"/>
                        </a:rPr>
                        <a:t>Landslide Hazard Assessment and Forecasting System using near real-time remote sensing information over SERVIR-Mesoamerica</a:t>
                      </a:r>
                    </a:p>
                  </a:txBody>
                  <a:tcPr marL="6959" marR="6959" marT="6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900" b="1" i="0" u="none" strike="noStrike">
                          <a:latin typeface="Arial"/>
                        </a:rPr>
                        <a:t>NASA Goddard Space Flight Center</a:t>
                      </a:r>
                    </a:p>
                  </a:txBody>
                  <a:tcPr marL="6959" marR="6959" marT="6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900" b="1" i="0" u="none" strike="noStrike">
                          <a:latin typeface="Arial"/>
                        </a:rPr>
                        <a:t>Disasters</a:t>
                      </a:r>
                    </a:p>
                  </a:txBody>
                  <a:tcPr marL="6959" marR="6959" marT="6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900" b="1" i="0" u="none" strike="noStrike" dirty="0">
                          <a:latin typeface="Arial"/>
                        </a:rPr>
                        <a:t>Mesoamerica</a:t>
                      </a:r>
                    </a:p>
                  </a:txBody>
                  <a:tcPr marL="6959" marR="6959" marT="6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524254">
                <a:tc>
                  <a:txBody>
                    <a:bodyPr/>
                    <a:lstStyle/>
                    <a:p>
                      <a:pPr algn="l" fontAlgn="ctr"/>
                      <a:r>
                        <a:rPr lang="en-US" sz="900" b="1" i="0" u="none" strike="noStrike" dirty="0">
                          <a:latin typeface="Arial"/>
                        </a:rPr>
                        <a:t>Ceccato</a:t>
                      </a:r>
                    </a:p>
                  </a:txBody>
                  <a:tcPr marL="6959" marR="6959" marT="6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900" b="1" i="0" u="none" strike="noStrike" dirty="0">
                          <a:latin typeface="Arial"/>
                        </a:rPr>
                        <a:t>Development and Implementation of Flood Risk Mapping, Water Bodies Monitoring and Climate Information for Disaster Management and Human Health (integration within SERVIR)</a:t>
                      </a:r>
                    </a:p>
                  </a:txBody>
                  <a:tcPr marL="6959" marR="6959" marT="6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900" b="1" i="0" u="none" strike="noStrike" dirty="0">
                          <a:latin typeface="Arial"/>
                        </a:rPr>
                        <a:t>Columbia University</a:t>
                      </a:r>
                    </a:p>
                  </a:txBody>
                  <a:tcPr marL="6959" marR="6959" marT="6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900" b="1" i="0" u="none" strike="noStrike" dirty="0">
                          <a:latin typeface="Arial"/>
                        </a:rPr>
                        <a:t>Public Health</a:t>
                      </a:r>
                    </a:p>
                  </a:txBody>
                  <a:tcPr marL="6959" marR="6959" marT="6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900" b="1" i="0" u="none" strike="noStrike" dirty="0">
                          <a:latin typeface="Arial"/>
                        </a:rPr>
                        <a:t>East Africa</a:t>
                      </a:r>
                    </a:p>
                  </a:txBody>
                  <a:tcPr marL="6959" marR="6959" marT="6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24148544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76200"/>
            <a:ext cx="7034274" cy="981075"/>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dirty="0" smtClean="0">
                <a:solidFill>
                  <a:srgbClr val="FFFFFF"/>
                </a:solidFill>
              </a:rPr>
              <a:t>Improved Flood Forecasting using Satellite Altimeters</a:t>
            </a:r>
            <a:endParaRPr lang="en-US" sz="2800" dirty="0">
              <a:solidFill>
                <a:srgbClr val="FFFFFF"/>
              </a:solidFill>
            </a:endParaRPr>
          </a:p>
        </p:txBody>
      </p:sp>
      <p:pic>
        <p:nvPicPr>
          <p:cNvPr id="3" name="Picture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846138"/>
            <a:ext cx="9144000" cy="6011862"/>
          </a:xfrm>
          <a:prstGeom prst="rect">
            <a:avLst/>
          </a:prstGeom>
          <a:noFill/>
          <a:ln w="9525">
            <a:noFill/>
            <a:miter lim="800000"/>
            <a:headEnd/>
            <a:tailEnd/>
          </a:ln>
        </p:spPr>
      </p:pic>
      <p:sp>
        <p:nvSpPr>
          <p:cNvPr id="6" name="Content Placeholder 1"/>
          <p:cNvSpPr txBox="1">
            <a:spLocks/>
          </p:cNvSpPr>
          <p:nvPr/>
        </p:nvSpPr>
        <p:spPr>
          <a:xfrm>
            <a:off x="4270932" y="1059161"/>
            <a:ext cx="4415866" cy="752015"/>
          </a:xfrm>
          <a:prstGeom prst="rect">
            <a:avLst/>
          </a:prstGeom>
        </p:spPr>
        <p:txBody>
          <a:bodyPr/>
          <a:lstStyle>
            <a:lvl1pPr marL="282575" indent="-282575" algn="l" rtl="0" eaLnBrk="0" fontAlgn="base" hangingPunct="0">
              <a:spcBef>
                <a:spcPct val="30000"/>
              </a:spcBef>
              <a:spcAft>
                <a:spcPct val="0"/>
              </a:spcAft>
              <a:buChar char="•"/>
              <a:defRPr sz="2000">
                <a:solidFill>
                  <a:schemeClr val="tx1"/>
                </a:solidFill>
                <a:latin typeface="+mn-lt"/>
                <a:ea typeface="+mn-ea"/>
                <a:cs typeface="+mn-cs"/>
              </a:defRPr>
            </a:lvl1pPr>
            <a:lvl2pPr marL="636588" indent="-239713" algn="l" rtl="0" eaLnBrk="0" fontAlgn="base" hangingPunct="0">
              <a:spcBef>
                <a:spcPct val="30000"/>
              </a:spcBef>
              <a:spcAft>
                <a:spcPct val="0"/>
              </a:spcAft>
              <a:buFont typeface="Times" pitchFamily="18" charset="0"/>
              <a:buChar char="–"/>
              <a:defRPr sz="2000">
                <a:solidFill>
                  <a:schemeClr val="tx1"/>
                </a:solidFill>
                <a:latin typeface="+mn-lt"/>
              </a:defRPr>
            </a:lvl2pPr>
            <a:lvl3pPr marL="917575" indent="-166688" algn="l" rtl="0" eaLnBrk="0" fontAlgn="base" hangingPunct="0">
              <a:spcBef>
                <a:spcPct val="30000"/>
              </a:spcBef>
              <a:spcAft>
                <a:spcPct val="0"/>
              </a:spcAft>
              <a:buChar char="•"/>
              <a:defRPr sz="2000">
                <a:solidFill>
                  <a:schemeClr val="tx1"/>
                </a:solidFill>
                <a:latin typeface="+mn-lt"/>
              </a:defRPr>
            </a:lvl3pPr>
            <a:lvl4pPr marL="1255713" indent="-223838" algn="l" rtl="0" eaLnBrk="0" fontAlgn="base" hangingPunct="0">
              <a:spcBef>
                <a:spcPct val="30000"/>
              </a:spcBef>
              <a:spcAft>
                <a:spcPct val="0"/>
              </a:spcAft>
              <a:buChar char="–"/>
              <a:defRPr sz="2000">
                <a:solidFill>
                  <a:schemeClr val="tx1"/>
                </a:solidFill>
                <a:latin typeface="+mn-lt"/>
              </a:defRPr>
            </a:lvl4pPr>
            <a:lvl5pPr marL="1593850" indent="-223838" algn="l" rtl="0" eaLnBrk="0" fontAlgn="base" hangingPunct="0">
              <a:spcBef>
                <a:spcPct val="30000"/>
              </a:spcBef>
              <a:spcAft>
                <a:spcPct val="0"/>
              </a:spcAft>
              <a:buChar char="»"/>
              <a:defRPr sz="2000">
                <a:solidFill>
                  <a:schemeClr val="tx1"/>
                </a:solidFill>
                <a:latin typeface="+mn-lt"/>
              </a:defRPr>
            </a:lvl5pPr>
            <a:lvl6pPr marL="2051050" indent="-223838" algn="l" rtl="0" fontAlgn="base">
              <a:spcBef>
                <a:spcPct val="30000"/>
              </a:spcBef>
              <a:spcAft>
                <a:spcPct val="0"/>
              </a:spcAft>
              <a:buChar char="»"/>
              <a:defRPr sz="2000">
                <a:solidFill>
                  <a:schemeClr val="tx1"/>
                </a:solidFill>
                <a:latin typeface="+mn-lt"/>
              </a:defRPr>
            </a:lvl6pPr>
            <a:lvl7pPr marL="2508250" indent="-223838" algn="l" rtl="0" fontAlgn="base">
              <a:spcBef>
                <a:spcPct val="30000"/>
              </a:spcBef>
              <a:spcAft>
                <a:spcPct val="0"/>
              </a:spcAft>
              <a:buChar char="»"/>
              <a:defRPr sz="2000">
                <a:solidFill>
                  <a:schemeClr val="tx1"/>
                </a:solidFill>
                <a:latin typeface="+mn-lt"/>
              </a:defRPr>
            </a:lvl7pPr>
            <a:lvl8pPr marL="2965450" indent="-223838" algn="l" rtl="0" fontAlgn="base">
              <a:spcBef>
                <a:spcPct val="30000"/>
              </a:spcBef>
              <a:spcAft>
                <a:spcPct val="0"/>
              </a:spcAft>
              <a:buChar char="»"/>
              <a:defRPr sz="2000">
                <a:solidFill>
                  <a:schemeClr val="tx1"/>
                </a:solidFill>
                <a:latin typeface="+mn-lt"/>
              </a:defRPr>
            </a:lvl8pPr>
            <a:lvl9pPr marL="3422650" indent="-223838" algn="l" rtl="0" fontAlgn="base">
              <a:spcBef>
                <a:spcPct val="30000"/>
              </a:spcBef>
              <a:spcAft>
                <a:spcPct val="0"/>
              </a:spcAft>
              <a:buChar char="»"/>
              <a:defRPr sz="2000">
                <a:solidFill>
                  <a:schemeClr val="tx1"/>
                </a:solidFill>
                <a:latin typeface="+mn-lt"/>
              </a:defRPr>
            </a:lvl9pPr>
          </a:lstStyle>
          <a:p>
            <a:pPr marL="0" indent="0">
              <a:buFontTx/>
              <a:buNone/>
            </a:pPr>
            <a:endParaRPr lang="en-US" sz="1800" dirty="0">
              <a:solidFill>
                <a:srgbClr val="000000"/>
              </a:solidFill>
              <a:cs typeface="Arial" pitchFamily="34" charset="0"/>
            </a:endParaRPr>
          </a:p>
        </p:txBody>
      </p:sp>
      <p:sp>
        <p:nvSpPr>
          <p:cNvPr id="8" name="TextBox 7"/>
          <p:cNvSpPr txBox="1"/>
          <p:nvPr/>
        </p:nvSpPr>
        <p:spPr>
          <a:xfrm>
            <a:off x="191875" y="5181600"/>
            <a:ext cx="8952125" cy="1661993"/>
          </a:xfrm>
          <a:prstGeom prst="rect">
            <a:avLst/>
          </a:prstGeom>
          <a:noFill/>
        </p:spPr>
        <p:txBody>
          <a:bodyPr wrap="square" rtlCol="0">
            <a:spAutoFit/>
          </a:bodyPr>
          <a:lstStyle/>
          <a:p>
            <a:pPr marL="171450" indent="-171450">
              <a:buFont typeface="Arial" pitchFamily="34" charset="0"/>
              <a:buChar char="•"/>
            </a:pPr>
            <a:r>
              <a:rPr lang="en-US" sz="1700" b="1" dirty="0" smtClean="0">
                <a:solidFill>
                  <a:schemeClr val="tx1"/>
                </a:solidFill>
                <a:latin typeface="+mj-lt"/>
              </a:rPr>
              <a:t>Results: </a:t>
            </a:r>
            <a:r>
              <a:rPr lang="en-US" sz="1700" dirty="0" smtClean="0">
                <a:solidFill>
                  <a:schemeClr val="tx1"/>
                </a:solidFill>
                <a:latin typeface="+mj-lt"/>
              </a:rPr>
              <a:t>Bangladesh officials </a:t>
            </a:r>
            <a:r>
              <a:rPr lang="en-US" sz="1700" dirty="0">
                <a:solidFill>
                  <a:schemeClr val="tx1"/>
                </a:solidFill>
                <a:latin typeface="+mj-lt"/>
              </a:rPr>
              <a:t>have generated experimental 8-day forecasts accurately representing river levels for the </a:t>
            </a:r>
            <a:r>
              <a:rPr lang="en-US" sz="1700" dirty="0" smtClean="0">
                <a:solidFill>
                  <a:schemeClr val="tx1"/>
                </a:solidFill>
                <a:latin typeface="+mj-lt"/>
              </a:rPr>
              <a:t>2014 </a:t>
            </a:r>
            <a:r>
              <a:rPr lang="en-US" sz="1700" dirty="0">
                <a:solidFill>
                  <a:schemeClr val="tx1"/>
                </a:solidFill>
                <a:latin typeface="+mj-lt"/>
              </a:rPr>
              <a:t>monsoon season. The Ministry of Water Resources has incorporated </a:t>
            </a:r>
            <a:r>
              <a:rPr lang="en-US" sz="1700" dirty="0" smtClean="0">
                <a:solidFill>
                  <a:schemeClr val="tx1"/>
                </a:solidFill>
                <a:latin typeface="+mj-lt"/>
              </a:rPr>
              <a:t>SERVIR’s 8-day forecast into </a:t>
            </a:r>
            <a:r>
              <a:rPr lang="en-US" sz="1700" dirty="0">
                <a:solidFill>
                  <a:schemeClr val="tx1"/>
                </a:solidFill>
                <a:latin typeface="+mj-lt"/>
              </a:rPr>
              <a:t>the official Bangladeshi forecasting system, </a:t>
            </a:r>
            <a:r>
              <a:rPr lang="en-US" sz="1700" dirty="0" smtClean="0">
                <a:solidFill>
                  <a:schemeClr val="tx1"/>
                </a:solidFill>
                <a:latin typeface="+mj-lt"/>
              </a:rPr>
              <a:t>providing 160 </a:t>
            </a:r>
            <a:r>
              <a:rPr lang="en-US" sz="1700" dirty="0">
                <a:solidFill>
                  <a:schemeClr val="tx1"/>
                </a:solidFill>
                <a:latin typeface="+mj-lt"/>
              </a:rPr>
              <a:t>million citizens with longer </a:t>
            </a:r>
            <a:r>
              <a:rPr lang="en-US" sz="1700" dirty="0" smtClean="0">
                <a:solidFill>
                  <a:schemeClr val="tx1"/>
                </a:solidFill>
                <a:latin typeface="+mj-lt"/>
              </a:rPr>
              <a:t>lead time. </a:t>
            </a:r>
            <a:r>
              <a:rPr lang="en-US" sz="1700" dirty="0">
                <a:solidFill>
                  <a:schemeClr val="tx1"/>
                </a:solidFill>
                <a:latin typeface="+mj-lt"/>
              </a:rPr>
              <a:t>The system </a:t>
            </a:r>
            <a:r>
              <a:rPr lang="en-US" sz="1700" dirty="0" smtClean="0">
                <a:solidFill>
                  <a:schemeClr val="tx1"/>
                </a:solidFill>
                <a:latin typeface="+mj-lt"/>
              </a:rPr>
              <a:t>accurately </a:t>
            </a:r>
            <a:r>
              <a:rPr lang="en-US" sz="1700" dirty="0">
                <a:solidFill>
                  <a:schemeClr val="tx1"/>
                </a:solidFill>
                <a:latin typeface="+mj-lt"/>
              </a:rPr>
              <a:t>predicted a large flood wave </a:t>
            </a:r>
            <a:r>
              <a:rPr lang="en-US" sz="1700" dirty="0" smtClean="0">
                <a:solidFill>
                  <a:schemeClr val="tx1"/>
                </a:solidFill>
                <a:latin typeface="+mj-lt"/>
              </a:rPr>
              <a:t>earlier than their previous operational system</a:t>
            </a:r>
            <a:r>
              <a:rPr lang="en-US" sz="1700" dirty="0">
                <a:solidFill>
                  <a:schemeClr val="tx1"/>
                </a:solidFill>
                <a:latin typeface="+mj-lt"/>
              </a:rPr>
              <a:t>, and was applauded by the </a:t>
            </a:r>
            <a:r>
              <a:rPr lang="en-US" sz="1700" dirty="0" smtClean="0">
                <a:solidFill>
                  <a:schemeClr val="tx1"/>
                </a:solidFill>
                <a:latin typeface="+mj-lt"/>
              </a:rPr>
              <a:t>Bangladeshi government on national TV.</a:t>
            </a:r>
            <a:endParaRPr lang="en-US" sz="1700" dirty="0">
              <a:solidFill>
                <a:schemeClr val="tx1"/>
              </a:solidFill>
              <a:latin typeface="+mj-lt"/>
            </a:endParaRPr>
          </a:p>
        </p:txBody>
      </p:sp>
      <p:pic>
        <p:nvPicPr>
          <p:cNvPr id="9"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2831" y="2362201"/>
            <a:ext cx="4987370" cy="281704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01265" y="2840734"/>
            <a:ext cx="3131070" cy="2074334"/>
          </a:xfrm>
          <a:prstGeom prst="rect">
            <a:avLst/>
          </a:prstGeom>
          <a:ln>
            <a:solidFill>
              <a:schemeClr val="accent2">
                <a:lumMod val="75000"/>
              </a:schemeClr>
            </a:solidFill>
          </a:ln>
        </p:spPr>
      </p:pic>
      <p:sp>
        <p:nvSpPr>
          <p:cNvPr id="7" name="TextBox 6"/>
          <p:cNvSpPr txBox="1"/>
          <p:nvPr/>
        </p:nvSpPr>
        <p:spPr>
          <a:xfrm>
            <a:off x="184895" y="890774"/>
            <a:ext cx="8901219" cy="1661993"/>
          </a:xfrm>
          <a:prstGeom prst="rect">
            <a:avLst/>
          </a:prstGeom>
          <a:solidFill>
            <a:schemeClr val="bg1"/>
          </a:solidFill>
        </p:spPr>
        <p:txBody>
          <a:bodyPr wrap="square" rtlCol="0">
            <a:spAutoFit/>
          </a:bodyPr>
          <a:lstStyle/>
          <a:p>
            <a:pPr marL="171450" indent="-171450">
              <a:buFont typeface="Arial" pitchFamily="34" charset="0"/>
              <a:buChar char="•"/>
            </a:pPr>
            <a:r>
              <a:rPr lang="en-US" sz="1700" b="1" dirty="0" smtClean="0">
                <a:solidFill>
                  <a:srgbClr val="000000"/>
                </a:solidFill>
                <a:latin typeface="+mj-lt"/>
              </a:rPr>
              <a:t>Problem: </a:t>
            </a:r>
            <a:r>
              <a:rPr lang="en-US" sz="1700" dirty="0" smtClean="0">
                <a:solidFill>
                  <a:srgbClr val="000000"/>
                </a:solidFill>
                <a:latin typeface="+mj-lt"/>
              </a:rPr>
              <a:t>Severe flooding in Bangladesh affects millions. </a:t>
            </a:r>
            <a:r>
              <a:rPr lang="en-US" sz="1700" dirty="0">
                <a:solidFill>
                  <a:srgbClr val="000000"/>
                </a:solidFill>
                <a:latin typeface="+mj-lt"/>
              </a:rPr>
              <a:t>The </a:t>
            </a:r>
            <a:r>
              <a:rPr lang="en-US" sz="1700" dirty="0" smtClean="0">
                <a:solidFill>
                  <a:srgbClr val="000000"/>
                </a:solidFill>
                <a:latin typeface="+mj-lt"/>
              </a:rPr>
              <a:t>Flood Forecast Warning Center (FFWC) in Bangladesh generates flood forecasts only 3 days </a:t>
            </a:r>
            <a:r>
              <a:rPr lang="en-US" sz="1700" dirty="0">
                <a:solidFill>
                  <a:srgbClr val="000000"/>
                </a:solidFill>
                <a:latin typeface="+mj-lt"/>
              </a:rPr>
              <a:t>in </a:t>
            </a:r>
            <a:r>
              <a:rPr lang="en-US" sz="1700" dirty="0" smtClean="0">
                <a:solidFill>
                  <a:srgbClr val="000000"/>
                </a:solidFill>
                <a:latin typeface="+mj-lt"/>
              </a:rPr>
              <a:t>advance (partly due to a lack of data shared by India upstream), which is insufficient </a:t>
            </a:r>
            <a:r>
              <a:rPr lang="en-US" sz="1700" dirty="0">
                <a:solidFill>
                  <a:srgbClr val="000000"/>
                </a:solidFill>
                <a:latin typeface="+mj-lt"/>
              </a:rPr>
              <a:t>time for families and farmers to </a:t>
            </a:r>
            <a:r>
              <a:rPr lang="en-US" sz="1700" dirty="0" smtClean="0">
                <a:solidFill>
                  <a:srgbClr val="000000"/>
                </a:solidFill>
                <a:latin typeface="+mj-lt"/>
              </a:rPr>
              <a:t>prepare.</a:t>
            </a:r>
            <a:endParaRPr lang="en-US" sz="1700" b="1" dirty="0">
              <a:solidFill>
                <a:srgbClr val="000000"/>
              </a:solidFill>
              <a:latin typeface="+mj-lt"/>
            </a:endParaRPr>
          </a:p>
          <a:p>
            <a:pPr marL="171450" indent="-171450">
              <a:buFont typeface="Arial" pitchFamily="34" charset="0"/>
              <a:buChar char="•"/>
            </a:pPr>
            <a:r>
              <a:rPr lang="en-US" sz="1700" b="1" dirty="0" smtClean="0">
                <a:solidFill>
                  <a:srgbClr val="000000"/>
                </a:solidFill>
                <a:latin typeface="+mj-lt"/>
              </a:rPr>
              <a:t>SERVIR tool: </a:t>
            </a:r>
            <a:r>
              <a:rPr lang="en-US" sz="1700" dirty="0" smtClean="0">
                <a:solidFill>
                  <a:srgbClr val="000000"/>
                </a:solidFill>
                <a:latin typeface="+mj-lt"/>
              </a:rPr>
              <a:t>SERVIR, in collaboration with FFWC, linked JASON-2 satellite altimetry data to flood forecasts. SERVIR has helped FFWC develop capacity to generate flood forecasts 8 days in advance using this near real-time satellite data.</a:t>
            </a:r>
            <a:r>
              <a:rPr lang="en-US" sz="1700" dirty="0">
                <a:latin typeface="+mj-lt"/>
              </a:rPr>
              <a:t> </a:t>
            </a:r>
          </a:p>
        </p:txBody>
      </p:sp>
    </p:spTree>
    <p:extLst>
      <p:ext uri="{BB962C8B-B14F-4D97-AF65-F5344CB8AC3E}">
        <p14:creationId xmlns:p14="http://schemas.microsoft.com/office/powerpoint/2010/main" val="18901679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43000"/>
            <a:ext cx="7772400" cy="4953000"/>
          </a:xfrm>
        </p:spPr>
        <p:txBody>
          <a:bodyPr/>
          <a:lstStyle/>
          <a:p>
            <a:pPr marL="0" indent="0">
              <a:buNone/>
            </a:pPr>
            <a:r>
              <a:rPr lang="en-US" sz="2400" dirty="0" smtClean="0"/>
              <a:t>SERVIRcatalog.net / SERVIRcatalogue.net</a:t>
            </a:r>
            <a:endParaRPr lang="en-US" sz="2400" dirty="0"/>
          </a:p>
        </p:txBody>
      </p:sp>
      <p:sp>
        <p:nvSpPr>
          <p:cNvPr id="3" name="Title 2"/>
          <p:cNvSpPr>
            <a:spLocks noGrp="1"/>
          </p:cNvSpPr>
          <p:nvPr>
            <p:ph type="title"/>
          </p:nvPr>
        </p:nvSpPr>
        <p:spPr>
          <a:xfrm>
            <a:off x="304800" y="228600"/>
            <a:ext cx="7772400" cy="609600"/>
          </a:xfrm>
        </p:spPr>
        <p:txBody>
          <a:bodyPr/>
          <a:lstStyle/>
          <a:p>
            <a:pPr algn="l"/>
            <a:r>
              <a:rPr lang="en-US" sz="3200" dirty="0" smtClean="0">
                <a:solidFill>
                  <a:schemeClr val="bg1"/>
                </a:solidFill>
              </a:rPr>
              <a:t>Product Catalogue</a:t>
            </a:r>
            <a:endParaRPr lang="en-US" sz="3200" dirty="0">
              <a:solidFill>
                <a:schemeClr val="bg1"/>
              </a:solidFill>
            </a:endParaRPr>
          </a:p>
        </p:txBody>
      </p:sp>
      <p:pic>
        <p:nvPicPr>
          <p:cNvPr id="2050"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52400" y="1705923"/>
            <a:ext cx="5989320" cy="49996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286000" y="1752600"/>
            <a:ext cx="6768269" cy="49996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pPr>
              <a:defRPr/>
            </a:pPr>
            <a:fld id="{183C98E4-3FCC-49D7-9ACB-984DD53A125B}" type="slidenum">
              <a:rPr lang="en-US" smtClean="0">
                <a:solidFill>
                  <a:srgbClr val="000000"/>
                </a:solidFill>
              </a:rPr>
              <a:pPr>
                <a:defRPr/>
              </a:pPr>
              <a:t>17</a:t>
            </a:fld>
            <a:endParaRPr lang="en-US">
              <a:solidFill>
                <a:srgbClr val="000000"/>
              </a:solidFill>
            </a:endParaRPr>
          </a:p>
        </p:txBody>
      </p:sp>
    </p:spTree>
    <p:extLst>
      <p:ext uri="{BB962C8B-B14F-4D97-AF65-F5344CB8AC3E}">
        <p14:creationId xmlns:p14="http://schemas.microsoft.com/office/powerpoint/2010/main" val="4098951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1447800"/>
            <a:ext cx="8686800" cy="3416320"/>
          </a:xfrm>
          <a:prstGeom prst="rect">
            <a:avLst/>
          </a:prstGeom>
          <a:noFill/>
        </p:spPr>
        <p:txBody>
          <a:bodyPr wrap="square" rtlCol="0">
            <a:spAutoFit/>
          </a:bodyPr>
          <a:lstStyle/>
          <a:p>
            <a:r>
              <a:rPr lang="en-US" sz="2400" b="1" dirty="0" smtClean="0"/>
              <a:t>More information:</a:t>
            </a:r>
          </a:p>
          <a:p>
            <a:r>
              <a:rPr lang="en-US" sz="2400" dirty="0" smtClean="0"/>
              <a:t>SERVIR </a:t>
            </a:r>
            <a:r>
              <a:rPr lang="en-US" sz="2400" dirty="0"/>
              <a:t>Global: </a:t>
            </a:r>
            <a:r>
              <a:rPr lang="en-US" sz="2400" dirty="0" smtClean="0">
                <a:hlinkClick r:id="rId3"/>
              </a:rPr>
              <a:t>http:</a:t>
            </a:r>
            <a:r>
              <a:rPr lang="en-US" sz="2400" dirty="0">
                <a:hlinkClick r:id="rId3"/>
              </a:rPr>
              <a:t>//</a:t>
            </a:r>
            <a:r>
              <a:rPr lang="en-US" sz="2400" dirty="0" smtClean="0">
                <a:hlinkClick r:id="rId3"/>
              </a:rPr>
              <a:t>www.servirglobal.net</a:t>
            </a:r>
            <a:endParaRPr lang="en-US" sz="2400" dirty="0" smtClean="0"/>
          </a:p>
          <a:p>
            <a:endParaRPr lang="en-US" sz="2400" b="1" dirty="0" smtClean="0"/>
          </a:p>
          <a:p>
            <a:r>
              <a:rPr lang="en-US" sz="2400" b="1" dirty="0" smtClean="0"/>
              <a:t>SERVIR CO Contacts:</a:t>
            </a:r>
          </a:p>
          <a:p>
            <a:r>
              <a:rPr lang="en-US" sz="2400" dirty="0" smtClean="0"/>
              <a:t>Daniel Irwin – Project Director </a:t>
            </a:r>
          </a:p>
          <a:p>
            <a:r>
              <a:rPr lang="en-US" sz="2400" dirty="0" smtClean="0"/>
              <a:t>Tia Ferguson – Project Manager</a:t>
            </a:r>
          </a:p>
          <a:p>
            <a:r>
              <a:rPr lang="en-US" sz="2400" dirty="0" smtClean="0"/>
              <a:t>Nancy Searby – NASA HQ Program Manager</a:t>
            </a:r>
          </a:p>
          <a:p>
            <a:r>
              <a:rPr lang="en-US" sz="2400" dirty="0" smtClean="0"/>
              <a:t>Ashutosh Limaye – Project Scientist</a:t>
            </a:r>
          </a:p>
          <a:p>
            <a:endParaRPr lang="en-US" sz="2400" b="1" dirty="0"/>
          </a:p>
        </p:txBody>
      </p:sp>
      <p:sp>
        <p:nvSpPr>
          <p:cNvPr id="3" name="TextBox 2"/>
          <p:cNvSpPr txBox="1"/>
          <p:nvPr/>
        </p:nvSpPr>
        <p:spPr>
          <a:xfrm>
            <a:off x="-465667" y="6434667"/>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986823791"/>
      </p:ext>
    </p:extLst>
  </p:cSld>
  <p:clrMapOvr>
    <a:masterClrMapping/>
  </p:clrMapOvr>
  <mc:AlternateContent xmlns:mc="http://schemas.openxmlformats.org/markup-compatibility/2006" xmlns:p14="http://schemas.microsoft.com/office/powerpoint/2010/main">
    <mc:Choice Requires="p14">
      <p:transition spd="slow" p14:dur="2000" advTm="15397"/>
    </mc:Choice>
    <mc:Fallback xmlns="">
      <p:transition spd="slow" advTm="15397"/>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2800" y="2651565"/>
            <a:ext cx="2438400" cy="1754327"/>
          </a:xfrm>
          <a:prstGeom prst="rect">
            <a:avLst/>
          </a:prstGeom>
          <a:noFill/>
        </p:spPr>
        <p:txBody>
          <a:bodyPr wrap="square" rtlCol="0">
            <a:spAutoFit/>
          </a:bodyPr>
          <a:lstStyle/>
          <a:p>
            <a:r>
              <a:rPr lang="en-US" sz="3600" dirty="0" smtClean="0">
                <a:latin typeface="+mj-lt"/>
              </a:rPr>
              <a:t>Thank you…</a:t>
            </a:r>
          </a:p>
          <a:p>
            <a:endParaRPr lang="en-US" sz="3600" dirty="0" smtClean="0">
              <a:latin typeface="+mj-lt"/>
            </a:endParaRPr>
          </a:p>
          <a:p>
            <a:r>
              <a:rPr lang="en-US" sz="3600" dirty="0" smtClean="0">
                <a:latin typeface="+mj-lt"/>
              </a:rPr>
              <a:t>Questions?</a:t>
            </a:r>
            <a:endParaRPr lang="en-US" sz="3600" dirty="0">
              <a:latin typeface="+mj-lt"/>
            </a:endParaRPr>
          </a:p>
        </p:txBody>
      </p:sp>
    </p:spTree>
    <p:extLst>
      <p:ext uri="{BB962C8B-B14F-4D97-AF65-F5344CB8AC3E}">
        <p14:creationId xmlns:p14="http://schemas.microsoft.com/office/powerpoint/2010/main" val="13111062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a:xfrm>
            <a:off x="206826" y="1349796"/>
            <a:ext cx="8610600" cy="4114800"/>
          </a:xfrm>
          <a:prstGeom prst="rect">
            <a:avLst/>
          </a:prstGeom>
          <a:noFill/>
        </p:spPr>
        <p:txBody>
          <a:bodyPr lIns="89654" tIns="44828" rIns="89654" bIns="44828"/>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80000"/>
              </a:lnSpc>
              <a:buFontTx/>
              <a:buNone/>
            </a:pPr>
            <a:r>
              <a:rPr lang="en-US" sz="2400" b="1" dirty="0" smtClean="0"/>
              <a:t>Goal: </a:t>
            </a:r>
            <a:r>
              <a:rPr lang="en-US" sz="2400" dirty="0" smtClean="0"/>
              <a:t>  Improve environmental management and resilience to climate change</a:t>
            </a:r>
          </a:p>
          <a:p>
            <a:pPr algn="ctr">
              <a:lnSpc>
                <a:spcPct val="80000"/>
              </a:lnSpc>
              <a:buFontTx/>
              <a:buNone/>
            </a:pPr>
            <a:endParaRPr lang="en-US" sz="1200" dirty="0" smtClean="0"/>
          </a:p>
          <a:p>
            <a:pPr algn="ctr">
              <a:lnSpc>
                <a:spcPct val="80000"/>
              </a:lnSpc>
              <a:buFontTx/>
              <a:buNone/>
            </a:pPr>
            <a:r>
              <a:rPr lang="en-US" sz="2400" b="1" dirty="0" smtClean="0"/>
              <a:t>Objective</a:t>
            </a:r>
            <a:r>
              <a:rPr lang="en-US" sz="2400" b="1" dirty="0"/>
              <a:t>:</a:t>
            </a:r>
            <a:r>
              <a:rPr lang="en-US" sz="2400" dirty="0" smtClean="0"/>
              <a:t>  Strengthen capacity of government decision-makers and other key stakeholders to </a:t>
            </a:r>
            <a:r>
              <a:rPr lang="en-US" sz="2400" b="1" dirty="0" smtClean="0"/>
              <a:t>integrate earth observation information and geospatial technologies into development decision-making</a:t>
            </a:r>
          </a:p>
          <a:p>
            <a:pPr algn="ctr">
              <a:lnSpc>
                <a:spcPct val="80000"/>
              </a:lnSpc>
              <a:buFontTx/>
              <a:buNone/>
            </a:pPr>
            <a:endParaRPr lang="en-US" sz="1200" b="1" dirty="0" smtClean="0"/>
          </a:p>
        </p:txBody>
      </p:sp>
      <p:pic>
        <p:nvPicPr>
          <p:cNvPr id="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12571" y="4151847"/>
            <a:ext cx="4157860" cy="2552926"/>
          </a:xfrm>
          <a:prstGeom prst="rect">
            <a:avLst/>
          </a:prstGeom>
          <a:noFill/>
          <a:ln w="9525">
            <a:noFill/>
            <a:miter lim="800000"/>
            <a:headEnd/>
            <a:tailEnd/>
          </a:ln>
        </p:spPr>
      </p:pic>
      <p:sp>
        <p:nvSpPr>
          <p:cNvPr id="8" name="Title 1"/>
          <p:cNvSpPr txBox="1">
            <a:spLocks/>
          </p:cNvSpPr>
          <p:nvPr/>
        </p:nvSpPr>
        <p:spPr>
          <a:xfrm>
            <a:off x="457200" y="165255"/>
            <a:ext cx="5872292" cy="981075"/>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400" dirty="0" smtClean="0">
                <a:solidFill>
                  <a:srgbClr val="FFFFFF"/>
                </a:solidFill>
              </a:rPr>
              <a:t>SERVIR</a:t>
            </a:r>
            <a:endParaRPr lang="en-US" sz="3400" dirty="0">
              <a:solidFill>
                <a:srgbClr val="FFFFFF"/>
              </a:solidFill>
            </a:endParaRPr>
          </a:p>
        </p:txBody>
      </p:sp>
    </p:spTree>
    <p:extLst>
      <p:ext uri="{BB962C8B-B14F-4D97-AF65-F5344CB8AC3E}">
        <p14:creationId xmlns:p14="http://schemas.microsoft.com/office/powerpoint/2010/main" val="32439800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76200"/>
            <a:ext cx="7034274" cy="981075"/>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dirty="0">
                <a:solidFill>
                  <a:srgbClr val="FFFFFF"/>
                </a:solidFill>
              </a:rPr>
              <a:t>Drought and Agricultural Productivity Assessment and Prediction System</a:t>
            </a:r>
          </a:p>
        </p:txBody>
      </p:sp>
      <p:sp>
        <p:nvSpPr>
          <p:cNvPr id="3" name="Text Placeholder 2"/>
          <p:cNvSpPr txBox="1">
            <a:spLocks/>
          </p:cNvSpPr>
          <p:nvPr/>
        </p:nvSpPr>
        <p:spPr>
          <a:xfrm>
            <a:off x="0" y="990600"/>
            <a:ext cx="8914557" cy="5294203"/>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solidFill>
                  <a:srgbClr val="000000"/>
                </a:solidFill>
              </a:rPr>
              <a:t>In East Africa, forecasts of end of season crop production estimates are critical. Collaborations with Ministries of Agriculture in Kenya, Ethiopia, and Tanzania have shown that reliable crop productivity assessment tools are critical to effectively address food security challenges. </a:t>
            </a:r>
          </a:p>
          <a:p>
            <a:r>
              <a:rPr lang="en-US" sz="1800" dirty="0" smtClean="0">
                <a:solidFill>
                  <a:srgbClr val="000000"/>
                </a:solidFill>
              </a:rPr>
              <a:t>Goal is to generate drought </a:t>
            </a:r>
            <a:r>
              <a:rPr lang="en-US" sz="1800" dirty="0">
                <a:solidFill>
                  <a:srgbClr val="000000"/>
                </a:solidFill>
              </a:rPr>
              <a:t>and crop productivity </a:t>
            </a:r>
            <a:r>
              <a:rPr lang="en-US" sz="1800" dirty="0" err="1">
                <a:solidFill>
                  <a:srgbClr val="000000"/>
                </a:solidFill>
              </a:rPr>
              <a:t>nowcasts</a:t>
            </a:r>
            <a:r>
              <a:rPr lang="en-US" sz="1800" dirty="0">
                <a:solidFill>
                  <a:srgbClr val="000000"/>
                </a:solidFill>
              </a:rPr>
              <a:t> and forecasts using the best available </a:t>
            </a:r>
            <a:r>
              <a:rPr lang="en-US" sz="1800" dirty="0" smtClean="0">
                <a:solidFill>
                  <a:srgbClr val="000000"/>
                </a:solidFill>
              </a:rPr>
              <a:t>ground- </a:t>
            </a:r>
            <a:r>
              <a:rPr lang="en-US" sz="1800" dirty="0">
                <a:solidFill>
                  <a:srgbClr val="000000"/>
                </a:solidFill>
              </a:rPr>
              <a:t>and satellite-based </a:t>
            </a:r>
            <a:r>
              <a:rPr lang="en-US" sz="1800" dirty="0" smtClean="0">
                <a:solidFill>
                  <a:srgbClr val="000000"/>
                </a:solidFill>
              </a:rPr>
              <a:t>data and a coupled hydrologic - crop productivity model suite called RHEAS.</a:t>
            </a:r>
            <a:endParaRPr lang="en-US" sz="1800" dirty="0" smtClean="0"/>
          </a:p>
          <a:p>
            <a:r>
              <a:rPr lang="en-US" sz="1800" dirty="0" smtClean="0"/>
              <a:t>Maize and wheat models are complete, and the ground validation has proven effective capture of the crop yield trends. Next steps are complete transition of the tool to end users.</a:t>
            </a:r>
          </a:p>
        </p:txBody>
      </p:sp>
      <p:sp>
        <p:nvSpPr>
          <p:cNvPr id="10" name="TextBox 9"/>
          <p:cNvSpPr txBox="1"/>
          <p:nvPr/>
        </p:nvSpPr>
        <p:spPr>
          <a:xfrm>
            <a:off x="2437230" y="199191"/>
            <a:ext cx="2292169" cy="369332"/>
          </a:xfrm>
          <a:prstGeom prst="rect">
            <a:avLst/>
          </a:prstGeom>
          <a:noFill/>
        </p:spPr>
        <p:txBody>
          <a:bodyPr wrap="square" rtlCol="0">
            <a:spAutoFit/>
          </a:bodyPr>
          <a:lstStyle/>
          <a:p>
            <a:pPr algn="ctr"/>
            <a:r>
              <a:rPr lang="en-US" dirty="0" smtClean="0"/>
              <a:t>Susceptibility Map</a:t>
            </a:r>
            <a:endParaRPr lang="en-US" dirty="0"/>
          </a:p>
        </p:txBody>
      </p:sp>
      <p:grpSp>
        <p:nvGrpSpPr>
          <p:cNvPr id="4" name="Group 3"/>
          <p:cNvGrpSpPr/>
          <p:nvPr/>
        </p:nvGrpSpPr>
        <p:grpSpPr>
          <a:xfrm>
            <a:off x="152401" y="4572000"/>
            <a:ext cx="8991599" cy="1553640"/>
            <a:chOff x="152401" y="4844167"/>
            <a:chExt cx="8991599" cy="1553640"/>
          </a:xfrm>
        </p:grpSpPr>
        <p:pic>
          <p:nvPicPr>
            <p:cNvPr id="8" name="Picture 7"/>
            <p:cNvPicPr/>
            <p:nvPr/>
          </p:nvPicPr>
          <p:blipFill>
            <a:blip r:embed="rId2" cstate="print">
              <a:extLst>
                <a:ext uri="{28A0092B-C50C-407E-A947-70E740481C1C}">
                  <a14:useLocalDpi xmlns:a14="http://schemas.microsoft.com/office/drawing/2010/main" val="0"/>
                </a:ext>
              </a:extLst>
            </a:blip>
            <a:stretch>
              <a:fillRect/>
            </a:stretch>
          </p:blipFill>
          <p:spPr>
            <a:xfrm>
              <a:off x="3962401" y="4844167"/>
              <a:ext cx="5181599" cy="1544965"/>
            </a:xfrm>
            <a:prstGeom prst="rect">
              <a:avLst/>
            </a:prstGeom>
          </p:spPr>
        </p:pic>
        <p:pic>
          <p:nvPicPr>
            <p:cNvPr id="9" name="Picture 8"/>
            <p:cNvPicPr/>
            <p:nvPr/>
          </p:nvPicPr>
          <p:blipFill>
            <a:blip r:embed="rId3" cstate="print">
              <a:extLst>
                <a:ext uri="{28A0092B-C50C-407E-A947-70E740481C1C}">
                  <a14:useLocalDpi xmlns:a14="http://schemas.microsoft.com/office/drawing/2010/main" val="0"/>
                </a:ext>
              </a:extLst>
            </a:blip>
            <a:stretch>
              <a:fillRect/>
            </a:stretch>
          </p:blipFill>
          <p:spPr>
            <a:xfrm>
              <a:off x="152401" y="4865132"/>
              <a:ext cx="3721792" cy="1532675"/>
            </a:xfrm>
            <a:prstGeom prst="rect">
              <a:avLst/>
            </a:prstGeom>
          </p:spPr>
        </p:pic>
      </p:grpSp>
      <p:sp>
        <p:nvSpPr>
          <p:cNvPr id="11" name="Rectangle 10"/>
          <p:cNvSpPr/>
          <p:nvPr/>
        </p:nvSpPr>
        <p:spPr>
          <a:xfrm>
            <a:off x="76200" y="4114800"/>
            <a:ext cx="5638800" cy="369332"/>
          </a:xfrm>
          <a:prstGeom prst="rect">
            <a:avLst/>
          </a:prstGeom>
        </p:spPr>
        <p:txBody>
          <a:bodyPr wrap="square">
            <a:spAutoFit/>
          </a:bodyPr>
          <a:lstStyle/>
          <a:p>
            <a:r>
              <a:rPr lang="en-US" sz="1800" b="1" dirty="0" smtClean="0"/>
              <a:t>Hydrologic </a:t>
            </a:r>
            <a:r>
              <a:rPr lang="en-US" sz="1800" b="1" dirty="0"/>
              <a:t>outputs from RHEAS</a:t>
            </a:r>
          </a:p>
        </p:txBody>
      </p:sp>
      <p:sp>
        <p:nvSpPr>
          <p:cNvPr id="12" name="Rectangle 11"/>
          <p:cNvSpPr/>
          <p:nvPr/>
        </p:nvSpPr>
        <p:spPr>
          <a:xfrm>
            <a:off x="152400" y="6324600"/>
            <a:ext cx="5398191" cy="338554"/>
          </a:xfrm>
          <a:prstGeom prst="rect">
            <a:avLst/>
          </a:prstGeom>
        </p:spPr>
        <p:txBody>
          <a:bodyPr wrap="square">
            <a:spAutoFit/>
          </a:bodyPr>
          <a:lstStyle/>
          <a:p>
            <a:r>
              <a:rPr lang="en-US" sz="1600" b="1" dirty="0" smtClean="0"/>
              <a:t>July 2011 maps </a:t>
            </a:r>
            <a:r>
              <a:rPr lang="en-US" sz="1600" b="1" dirty="0"/>
              <a:t>of drought </a:t>
            </a:r>
            <a:r>
              <a:rPr lang="en-US" sz="1600" b="1" dirty="0" smtClean="0"/>
              <a:t>products</a:t>
            </a:r>
            <a:endParaRPr lang="en-US" sz="1600" b="1" dirty="0"/>
          </a:p>
        </p:txBody>
      </p:sp>
    </p:spTree>
    <p:extLst>
      <p:ext uri="{BB962C8B-B14F-4D97-AF65-F5344CB8AC3E}">
        <p14:creationId xmlns:p14="http://schemas.microsoft.com/office/powerpoint/2010/main" val="19316310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76200"/>
            <a:ext cx="7034274" cy="981075"/>
          </a:xfrm>
          <a:prstGeom prst="rect">
            <a:avLst/>
          </a:prstGeom>
        </p:spPr>
        <p:txBody>
          <a:bodyP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dirty="0">
                <a:solidFill>
                  <a:srgbClr val="FFFFFF"/>
                </a:solidFill>
              </a:rPr>
              <a:t>Long Time-Series Indicator of Agricultural Drought</a:t>
            </a:r>
            <a:br>
              <a:rPr lang="en-US" sz="2800" dirty="0">
                <a:solidFill>
                  <a:srgbClr val="FFFFFF"/>
                </a:solidFill>
              </a:rPr>
            </a:br>
            <a:r>
              <a:rPr lang="en-US" sz="2800" dirty="0">
                <a:solidFill>
                  <a:srgbClr val="FFFFFF"/>
                </a:solidFill>
              </a:rPr>
              <a:t>for the Greater Horn of </a:t>
            </a:r>
            <a:r>
              <a:rPr lang="en-US" sz="2800" dirty="0" smtClean="0">
                <a:solidFill>
                  <a:srgbClr val="FFFFFF"/>
                </a:solidFill>
              </a:rPr>
              <a:t>Africa</a:t>
            </a:r>
            <a:endParaRPr lang="en-US" sz="2800" dirty="0">
              <a:solidFill>
                <a:srgbClr val="FFFFFF"/>
              </a:solidFill>
            </a:endParaRPr>
          </a:p>
        </p:txBody>
      </p:sp>
      <p:sp>
        <p:nvSpPr>
          <p:cNvPr id="3" name="Title 1"/>
          <p:cNvSpPr txBox="1">
            <a:spLocks/>
          </p:cNvSpPr>
          <p:nvPr/>
        </p:nvSpPr>
        <p:spPr>
          <a:xfrm>
            <a:off x="228600" y="990600"/>
            <a:ext cx="8763000" cy="2765425"/>
          </a:xfrm>
          <a:prstGeom prst="rect">
            <a:avLst/>
          </a:prstGeom>
        </p:spPr>
        <p:txBody>
          <a:bodyPr vert="horz" lIns="91440" tIns="45720" rIns="91440" bIns="45720" rtlCol="0" anchor="t" anchorCtr="0">
            <a:normAutofit/>
          </a:bodyPr>
          <a:lstStyle/>
          <a:p>
            <a:pPr>
              <a:spcBef>
                <a:spcPct val="0"/>
              </a:spcBef>
              <a:defRPr/>
            </a:pPr>
            <a:r>
              <a:rPr lang="en-US" sz="1800" dirty="0" smtClean="0">
                <a:solidFill>
                  <a:schemeClr val="tx1">
                    <a:lumMod val="75000"/>
                    <a:lumOff val="25000"/>
                  </a:schemeClr>
                </a:solidFill>
                <a:latin typeface="+mj-lt"/>
              </a:rPr>
              <a:t>Drought assessment is dependent on a consistent climatology of rainfall. </a:t>
            </a:r>
          </a:p>
          <a:p>
            <a:pPr marL="285750" indent="-285750">
              <a:spcBef>
                <a:spcPct val="0"/>
              </a:spcBef>
              <a:buFont typeface="Arial"/>
              <a:buChar char="•"/>
              <a:defRPr/>
            </a:pPr>
            <a:r>
              <a:rPr lang="en-US" sz="1800" dirty="0" smtClean="0">
                <a:solidFill>
                  <a:schemeClr val="tx1">
                    <a:lumMod val="75000"/>
                    <a:lumOff val="25000"/>
                  </a:schemeClr>
                </a:solidFill>
                <a:latin typeface="+mj-lt"/>
              </a:rPr>
              <a:t>Using satellite data, numerical weather model products, and </a:t>
            </a:r>
            <a:r>
              <a:rPr lang="en-US" sz="1800" dirty="0" smtClean="0">
                <a:solidFill>
                  <a:schemeClr val="tx1">
                    <a:lumMod val="75000"/>
                    <a:lumOff val="25000"/>
                  </a:schemeClr>
                </a:solidFill>
                <a:latin typeface="Calibri Light" pitchFamily="34" charset="0"/>
                <a:ea typeface="+mj-ea"/>
                <a:cs typeface="+mj-cs"/>
              </a:rPr>
              <a:t>ground observations, SERVIR has created a 30-year climatology of rainfall.  The 5-daily, 0.05° spatial resolution data is available for the entire globe.</a:t>
            </a:r>
          </a:p>
          <a:p>
            <a:pPr marL="285750" indent="-285750">
              <a:spcBef>
                <a:spcPct val="0"/>
              </a:spcBef>
              <a:buFont typeface="Arial"/>
              <a:buChar char="•"/>
              <a:defRPr/>
            </a:pPr>
            <a:r>
              <a:rPr lang="en-US" sz="1800" dirty="0" smtClean="0">
                <a:solidFill>
                  <a:schemeClr val="tx1">
                    <a:lumMod val="75000"/>
                    <a:lumOff val="25000"/>
                  </a:schemeClr>
                </a:solidFill>
                <a:latin typeface="Calibri Light" pitchFamily="34" charset="0"/>
                <a:ea typeface="+mj-ea"/>
                <a:cs typeface="+mj-cs"/>
              </a:rPr>
              <a:t>The USGS-FEWS NET water resource satisfaction index is being applied to East Africa to generate a long time series of drought indicator. The methodology is versatile and has been applied in several parts of the world.</a:t>
            </a:r>
          </a:p>
          <a:p>
            <a:pPr marL="285750" indent="-285750">
              <a:spcBef>
                <a:spcPct val="0"/>
              </a:spcBef>
              <a:buFont typeface="Arial"/>
              <a:buChar char="•"/>
              <a:defRPr/>
            </a:pPr>
            <a:endParaRPr lang="en-US" sz="1800" dirty="0" smtClean="0">
              <a:solidFill>
                <a:schemeClr val="tx1">
                  <a:lumMod val="75000"/>
                  <a:lumOff val="25000"/>
                </a:schemeClr>
              </a:solidFill>
              <a:latin typeface="+mj-lt"/>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 y="3326298"/>
            <a:ext cx="4055835" cy="35306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extBox 6"/>
          <p:cNvSpPr txBox="1"/>
          <p:nvPr/>
        </p:nvSpPr>
        <p:spPr>
          <a:xfrm>
            <a:off x="373821" y="3034099"/>
            <a:ext cx="3732814" cy="276999"/>
          </a:xfrm>
          <a:prstGeom prst="rect">
            <a:avLst/>
          </a:prstGeom>
          <a:noFill/>
        </p:spPr>
        <p:txBody>
          <a:bodyPr wrap="square" rtlCol="0">
            <a:spAutoFit/>
          </a:bodyPr>
          <a:lstStyle/>
          <a:p>
            <a:r>
              <a:rPr lang="en-US" sz="1200" b="1" dirty="0" smtClean="0"/>
              <a:t>CHIRPS data in the</a:t>
            </a:r>
            <a:r>
              <a:rPr lang="en-US" sz="1200" b="1" dirty="0"/>
              <a:t> </a:t>
            </a:r>
            <a:r>
              <a:rPr lang="en-US" sz="1200" b="1" dirty="0" smtClean="0"/>
              <a:t>EWX web interface</a:t>
            </a:r>
            <a:endParaRPr lang="en-US" sz="1200" b="1" dirty="0"/>
          </a:p>
        </p:txBody>
      </p:sp>
      <p:pic>
        <p:nvPicPr>
          <p:cNvPr id="4" name="Picture 3"/>
          <p:cNvPicPr>
            <a:picLocks noChangeAspect="1"/>
          </p:cNvPicPr>
          <p:nvPr/>
        </p:nvPicPr>
        <p:blipFill>
          <a:blip r:embed="rId3"/>
          <a:stretch>
            <a:fillRect/>
          </a:stretch>
        </p:blipFill>
        <p:spPr>
          <a:xfrm>
            <a:off x="4418614" y="3756025"/>
            <a:ext cx="4725385" cy="2850982"/>
          </a:xfrm>
          <a:prstGeom prst="rect">
            <a:avLst/>
          </a:prstGeom>
        </p:spPr>
      </p:pic>
      <p:sp>
        <p:nvSpPr>
          <p:cNvPr id="9" name="TextBox 8"/>
          <p:cNvSpPr txBox="1"/>
          <p:nvPr/>
        </p:nvSpPr>
        <p:spPr>
          <a:xfrm>
            <a:off x="4724400" y="3311098"/>
            <a:ext cx="3732814" cy="276999"/>
          </a:xfrm>
          <a:prstGeom prst="rect">
            <a:avLst/>
          </a:prstGeom>
          <a:noFill/>
        </p:spPr>
        <p:txBody>
          <a:bodyPr wrap="square" rtlCol="0">
            <a:spAutoFit/>
          </a:bodyPr>
          <a:lstStyle/>
          <a:p>
            <a:pPr algn="ctr"/>
            <a:r>
              <a:rPr lang="en-US" sz="1200" b="1" dirty="0" smtClean="0"/>
              <a:t>WRSI for East Africa</a:t>
            </a:r>
            <a:endParaRPr lang="en-US" sz="1200" b="1" dirty="0"/>
          </a:p>
        </p:txBody>
      </p:sp>
    </p:spTree>
    <p:extLst>
      <p:ext uri="{BB962C8B-B14F-4D97-AF65-F5344CB8AC3E}">
        <p14:creationId xmlns:p14="http://schemas.microsoft.com/office/powerpoint/2010/main" val="37753987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6068646" cy="781878"/>
          </a:xfrm>
        </p:spPr>
        <p:txBody>
          <a:bodyPr>
            <a:normAutofit fontScale="90000"/>
          </a:bodyPr>
          <a:lstStyle/>
          <a:p>
            <a:r>
              <a:rPr lang="en-US" dirty="0" smtClean="0"/>
              <a:t>CREST Model Use in Kenya, Uganda, Namibia, and Rwanda</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3277461463"/>
              </p:ext>
            </p:extLst>
          </p:nvPr>
        </p:nvGraphicFramePr>
        <p:xfrm>
          <a:off x="28577" y="2209800"/>
          <a:ext cx="6525846" cy="4498861"/>
        </p:xfrm>
        <a:graphic>
          <a:graphicData uri="http://schemas.openxmlformats.org/drawingml/2006/table">
            <a:tbl>
              <a:tblPr firstRow="1" bandRow="1">
                <a:tableStyleId>{5940675A-B579-460E-94D1-54222C63F5DA}</a:tableStyleId>
              </a:tblPr>
              <a:tblGrid>
                <a:gridCol w="1038223"/>
                <a:gridCol w="5487623"/>
              </a:tblGrid>
              <a:tr h="1135712">
                <a:tc>
                  <a:txBody>
                    <a:bodyPr/>
                    <a:lstStyle/>
                    <a:p>
                      <a:r>
                        <a:rPr lang="en-US" sz="1600" dirty="0" smtClean="0"/>
                        <a:t>Inputs</a:t>
                      </a:r>
                      <a:endParaRPr lang="en-US" sz="1600" dirty="0"/>
                    </a:p>
                  </a:txBody>
                  <a:tcPr/>
                </a:tc>
                <a:tc>
                  <a:txBody>
                    <a:bodyPr/>
                    <a:lstStyle/>
                    <a:p>
                      <a:pPr marL="285750" indent="-285750">
                        <a:buFont typeface="Arial" panose="020B0604020202020204" pitchFamily="34" charset="0"/>
                        <a:buChar char="•"/>
                      </a:pPr>
                      <a:r>
                        <a:rPr lang="en-US" sz="1600" dirty="0" smtClean="0"/>
                        <a:t>Climatic data-precipitation (NRT</a:t>
                      </a:r>
                      <a:r>
                        <a:rPr lang="en-US" sz="1600" baseline="0" dirty="0" smtClean="0"/>
                        <a:t> and forecasts), evapotranspiration</a:t>
                      </a:r>
                    </a:p>
                    <a:p>
                      <a:pPr marL="285750" indent="-285750">
                        <a:buFont typeface="Arial" panose="020B0604020202020204" pitchFamily="34" charset="0"/>
                        <a:buChar char="•"/>
                      </a:pPr>
                      <a:r>
                        <a:rPr lang="en-US" sz="1600" baseline="0" dirty="0" smtClean="0"/>
                        <a:t>Observed daily stream-flow data</a:t>
                      </a:r>
                    </a:p>
                    <a:p>
                      <a:pPr marL="285750" indent="-285750">
                        <a:buFont typeface="Arial" panose="020B0604020202020204" pitchFamily="34" charset="0"/>
                        <a:buChar char="•"/>
                      </a:pPr>
                      <a:r>
                        <a:rPr lang="en-US" sz="1600" baseline="0" dirty="0" smtClean="0"/>
                        <a:t>Topographical data - DEM, flow direction, flow accumulation and scientists ( CO &amp; RCMRD)</a:t>
                      </a:r>
                    </a:p>
                  </a:txBody>
                  <a:tcPr/>
                </a:tc>
              </a:tr>
              <a:tr h="1216861">
                <a:tc>
                  <a:txBody>
                    <a:bodyPr/>
                    <a:lstStyle/>
                    <a:p>
                      <a:r>
                        <a:rPr lang="en-US" sz="1600" dirty="0" smtClean="0"/>
                        <a:t>Outputs</a:t>
                      </a:r>
                      <a:endParaRPr lang="en-US" sz="1600" dirty="0"/>
                    </a:p>
                  </a:txBody>
                  <a:tcPr/>
                </a:tc>
                <a:tc>
                  <a:txBody>
                    <a:bodyPr/>
                    <a:lstStyle/>
                    <a:p>
                      <a:pPr marL="285750" indent="-285750">
                        <a:buFont typeface="Arial" panose="020B0604020202020204" pitchFamily="34" charset="0"/>
                        <a:buChar char="•"/>
                      </a:pPr>
                      <a:r>
                        <a:rPr lang="en-US" sz="1600" dirty="0" smtClean="0"/>
                        <a:t>Calibrated CREST model as a flood</a:t>
                      </a:r>
                      <a:r>
                        <a:rPr lang="en-US" sz="1600" baseline="0" dirty="0" smtClean="0"/>
                        <a:t> forecasting system for the priority basins</a:t>
                      </a:r>
                    </a:p>
                    <a:p>
                      <a:pPr marL="285750" indent="-285750">
                        <a:buFont typeface="Arial" panose="020B0604020202020204" pitchFamily="34" charset="0"/>
                        <a:buChar char="•"/>
                      </a:pPr>
                      <a:r>
                        <a:rPr lang="en-US" sz="1600" baseline="0" dirty="0" smtClean="0"/>
                        <a:t>Trainings for capacity building</a:t>
                      </a:r>
                    </a:p>
                    <a:p>
                      <a:pPr marL="285750" indent="-285750">
                        <a:buFont typeface="Arial" panose="020B0604020202020204" pitchFamily="34" charset="0"/>
                        <a:buChar char="•"/>
                      </a:pPr>
                      <a:r>
                        <a:rPr lang="en-US" sz="1600" baseline="0" dirty="0" smtClean="0"/>
                        <a:t>Near real-time alert system through email to water authorities</a:t>
                      </a:r>
                      <a:endParaRPr lang="en-US" sz="1600" dirty="0"/>
                    </a:p>
                  </a:txBody>
                  <a:tcPr/>
                </a:tc>
              </a:tr>
              <a:tr h="625067">
                <a:tc>
                  <a:txBody>
                    <a:bodyPr/>
                    <a:lstStyle/>
                    <a:p>
                      <a:r>
                        <a:rPr lang="en-US" sz="1600" dirty="0" smtClean="0"/>
                        <a:t>Outcomes</a:t>
                      </a:r>
                      <a:endParaRPr lang="en-US" sz="1600" dirty="0"/>
                    </a:p>
                  </a:txBody>
                  <a:tcPr/>
                </a:tc>
                <a:tc>
                  <a:txBody>
                    <a:bodyPr/>
                    <a:lstStyle/>
                    <a:p>
                      <a:pPr marL="285750" indent="-285750">
                        <a:buFont typeface="Arial" panose="020B0604020202020204" pitchFamily="34" charset="0"/>
                        <a:buChar char="•"/>
                      </a:pPr>
                      <a:r>
                        <a:rPr lang="en-US" sz="1600" dirty="0" smtClean="0"/>
                        <a:t>Increased</a:t>
                      </a:r>
                      <a:r>
                        <a:rPr lang="en-US" sz="1600" baseline="0" dirty="0" smtClean="0"/>
                        <a:t> number of stakeholders using the CREST tool for decision making to reduce the impacts of climate change </a:t>
                      </a:r>
                      <a:endParaRPr lang="en-US" sz="1600" dirty="0"/>
                    </a:p>
                  </a:txBody>
                  <a:tcPr/>
                </a:tc>
              </a:tr>
              <a:tr h="626257">
                <a:tc>
                  <a:txBody>
                    <a:bodyPr/>
                    <a:lstStyle/>
                    <a:p>
                      <a:r>
                        <a:rPr lang="en-US" sz="1600" dirty="0" smtClean="0"/>
                        <a:t>Impact</a:t>
                      </a:r>
                    </a:p>
                  </a:txBody>
                  <a:tcPr/>
                </a:tc>
                <a:tc>
                  <a:txBody>
                    <a:bodyPr/>
                    <a:lstStyle/>
                    <a:p>
                      <a:pPr marL="285750" indent="-285750">
                        <a:buFont typeface="Arial" panose="020B0604020202020204" pitchFamily="34" charset="0"/>
                        <a:buChar char="•"/>
                      </a:pPr>
                      <a:r>
                        <a:rPr lang="en-US" sz="1600" dirty="0" smtClean="0"/>
                        <a:t>Mitigation measures put in place in</a:t>
                      </a:r>
                      <a:r>
                        <a:rPr lang="en-US" sz="1600" baseline="0" dirty="0" smtClean="0"/>
                        <a:t> flood-prone areas</a:t>
                      </a:r>
                    </a:p>
                    <a:p>
                      <a:pPr marL="285750" indent="-285750">
                        <a:buFont typeface="Arial" panose="020B0604020202020204" pitchFamily="34" charset="0"/>
                        <a:buChar char="•"/>
                      </a:pPr>
                      <a:r>
                        <a:rPr lang="en-US" sz="1600" dirty="0" smtClean="0"/>
                        <a:t>Flood management policies developed</a:t>
                      </a:r>
                      <a:endParaRPr lang="en-US" sz="1600" dirty="0"/>
                    </a:p>
                  </a:txBody>
                  <a:tcPr/>
                </a:tc>
              </a:tr>
              <a:tr h="626257">
                <a:tc>
                  <a:txBody>
                    <a:bodyPr/>
                    <a:lstStyle/>
                    <a:p>
                      <a:r>
                        <a:rPr lang="en-US" sz="1600" dirty="0" smtClean="0"/>
                        <a:t>End Users</a:t>
                      </a:r>
                    </a:p>
                  </a:txBody>
                  <a:tcPr/>
                </a:tc>
                <a:tc>
                  <a:txBody>
                    <a:bodyPr/>
                    <a:lstStyle/>
                    <a:p>
                      <a:r>
                        <a:rPr lang="en-US" sz="1600" dirty="0" smtClean="0"/>
                        <a:t>Stakeholders from Water ministries in Kenya, Uganda</a:t>
                      </a:r>
                      <a:r>
                        <a:rPr lang="en-US" sz="1600" baseline="0" dirty="0" smtClean="0"/>
                        <a:t>, Namibia, and Rwanda</a:t>
                      </a:r>
                      <a:endParaRPr lang="en-US" sz="1600" dirty="0"/>
                    </a:p>
                  </a:txBody>
                  <a:tcPr/>
                </a:tc>
              </a:tr>
            </a:tbl>
          </a:graphicData>
        </a:graphic>
      </p:graphicFrame>
      <p:pic>
        <p:nvPicPr>
          <p:cNvPr id="1026" name="Picture 2" descr="kenya-floo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4459" y="1959580"/>
            <a:ext cx="2489541" cy="2093844"/>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descr="screen-capture.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6060" y="4571713"/>
            <a:ext cx="2556000" cy="2210087"/>
          </a:xfrm>
          <a:prstGeom prst="rect">
            <a:avLst/>
          </a:prstGeom>
        </p:spPr>
      </p:pic>
      <p:sp>
        <p:nvSpPr>
          <p:cNvPr id="6" name="Rectangle 5"/>
          <p:cNvSpPr>
            <a:spLocks noChangeArrowheads="1"/>
          </p:cNvSpPr>
          <p:nvPr/>
        </p:nvSpPr>
        <p:spPr bwMode="auto">
          <a:xfrm>
            <a:off x="-1" y="1016074"/>
            <a:ext cx="9044602" cy="1057127"/>
          </a:xfrm>
          <a:prstGeom prst="rect">
            <a:avLst/>
          </a:prstGeom>
          <a:noFill/>
          <a:ln w="9525">
            <a:noFill/>
            <a:miter lim="800000"/>
            <a:headEnd/>
            <a:tailEnd/>
          </a:ln>
        </p:spPr>
        <p:txBody>
          <a:bodyPr wrap="square">
            <a:spAutoFit/>
          </a:bodyPr>
          <a:lstStyle/>
          <a:p>
            <a:pPr>
              <a:lnSpc>
                <a:spcPts val="2500"/>
              </a:lnSpc>
              <a:spcAft>
                <a:spcPts val="1200"/>
              </a:spcAft>
            </a:pPr>
            <a:r>
              <a:rPr lang="en-US" sz="2200" dirty="0" smtClean="0">
                <a:solidFill>
                  <a:srgbClr val="000090"/>
                </a:solidFill>
              </a:rPr>
              <a:t>In this collaboration with Ministry of Water in Kenya, Rwanda, Namibia, and Uganda, the hydrologic modeling system uses satellite rainfall and a distributed hydrologic model to quantify streamflow. </a:t>
            </a:r>
            <a:endParaRPr lang="en-US" sz="2200" dirty="0">
              <a:solidFill>
                <a:srgbClr val="000090"/>
              </a:solidFill>
            </a:endParaRPr>
          </a:p>
        </p:txBody>
      </p:sp>
    </p:spTree>
    <p:extLst>
      <p:ext uri="{BB962C8B-B14F-4D97-AF65-F5344CB8AC3E}">
        <p14:creationId xmlns:p14="http://schemas.microsoft.com/office/powerpoint/2010/main" val="7260484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http://farm4.staticflickr.com/3648/3613354270_7058f81ef9_b.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87185" y="1315547"/>
            <a:ext cx="7261942" cy="484366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1041400" y="6159207"/>
            <a:ext cx="1287532" cy="276999"/>
          </a:xfrm>
          <a:prstGeom prst="rect">
            <a:avLst/>
          </a:prstGeom>
          <a:noFill/>
        </p:spPr>
        <p:txBody>
          <a:bodyPr wrap="none" rtlCol="0">
            <a:spAutoFit/>
          </a:bodyPr>
          <a:lstStyle/>
          <a:p>
            <a:pPr defTabSz="457200" eaLnBrk="1" fontAlgn="auto" hangingPunct="1">
              <a:spcBef>
                <a:spcPts val="0"/>
              </a:spcBef>
              <a:spcAft>
                <a:spcPts val="0"/>
              </a:spcAft>
            </a:pPr>
            <a:r>
              <a:rPr lang="en-US" sz="1200" dirty="0" smtClean="0">
                <a:solidFill>
                  <a:prstClr val="black"/>
                </a:solidFill>
                <a:latin typeface="Calibri"/>
              </a:rPr>
              <a:t>Courtesy: alifayre</a:t>
            </a:r>
            <a:endParaRPr lang="en-US" sz="1200" dirty="0">
              <a:solidFill>
                <a:prstClr val="black"/>
              </a:solidFill>
              <a:latin typeface="Calibri"/>
            </a:endParaRPr>
          </a:p>
        </p:txBody>
      </p:sp>
      <p:sp>
        <p:nvSpPr>
          <p:cNvPr id="7" name="TextBox 6"/>
          <p:cNvSpPr txBox="1"/>
          <p:nvPr/>
        </p:nvSpPr>
        <p:spPr>
          <a:xfrm>
            <a:off x="2702398" y="2524931"/>
            <a:ext cx="1138352" cy="461665"/>
          </a:xfrm>
          <a:prstGeom prst="rect">
            <a:avLst/>
          </a:prstGeom>
          <a:noFill/>
        </p:spPr>
        <p:txBody>
          <a:bodyPr wrap="none" rtlCol="0">
            <a:spAutoFit/>
          </a:bodyPr>
          <a:lstStyle/>
          <a:p>
            <a:pPr defTabSz="457200" eaLnBrk="1" fontAlgn="auto" hangingPunct="1">
              <a:spcBef>
                <a:spcPts val="0"/>
              </a:spcBef>
              <a:spcAft>
                <a:spcPts val="0"/>
              </a:spcAft>
            </a:pPr>
            <a:r>
              <a:rPr lang="en-US" sz="2400" b="1" dirty="0" smtClean="0">
                <a:solidFill>
                  <a:srgbClr val="FFFF00"/>
                </a:solidFill>
                <a:latin typeface="Calibri"/>
              </a:rPr>
              <a:t>Science</a:t>
            </a:r>
            <a:endParaRPr lang="en-US" sz="2800" b="1" dirty="0">
              <a:solidFill>
                <a:srgbClr val="FFFF00"/>
              </a:solidFill>
              <a:latin typeface="Calibri"/>
            </a:endParaRPr>
          </a:p>
        </p:txBody>
      </p:sp>
      <p:sp>
        <p:nvSpPr>
          <p:cNvPr id="8" name="TextBox 7"/>
          <p:cNvSpPr txBox="1"/>
          <p:nvPr/>
        </p:nvSpPr>
        <p:spPr>
          <a:xfrm>
            <a:off x="5523224" y="2482018"/>
            <a:ext cx="1322748" cy="830997"/>
          </a:xfrm>
          <a:prstGeom prst="rect">
            <a:avLst/>
          </a:prstGeom>
          <a:noFill/>
        </p:spPr>
        <p:txBody>
          <a:bodyPr wrap="none" rtlCol="0">
            <a:spAutoFit/>
          </a:bodyPr>
          <a:lstStyle/>
          <a:p>
            <a:pPr algn="ctr" defTabSz="457200" eaLnBrk="1" fontAlgn="auto" hangingPunct="1">
              <a:spcBef>
                <a:spcPts val="0"/>
              </a:spcBef>
              <a:spcAft>
                <a:spcPts val="0"/>
              </a:spcAft>
            </a:pPr>
            <a:r>
              <a:rPr lang="en-US" sz="2400" b="1" dirty="0" smtClean="0">
                <a:solidFill>
                  <a:srgbClr val="FFFF00"/>
                </a:solidFill>
                <a:latin typeface="Calibri"/>
              </a:rPr>
              <a:t>End User </a:t>
            </a:r>
          </a:p>
          <a:p>
            <a:pPr algn="ctr" defTabSz="457200" eaLnBrk="1" fontAlgn="auto" hangingPunct="1">
              <a:spcBef>
                <a:spcPts val="0"/>
              </a:spcBef>
              <a:spcAft>
                <a:spcPts val="0"/>
              </a:spcAft>
            </a:pPr>
            <a:r>
              <a:rPr lang="en-US" sz="2400" b="1" dirty="0" smtClean="0">
                <a:solidFill>
                  <a:srgbClr val="FFFF00"/>
                </a:solidFill>
                <a:latin typeface="Calibri"/>
              </a:rPr>
              <a:t>Needs</a:t>
            </a:r>
            <a:endParaRPr lang="en-US" sz="2400" b="1" dirty="0">
              <a:solidFill>
                <a:srgbClr val="FFFF00"/>
              </a:solidFill>
              <a:latin typeface="Calibri"/>
            </a:endParaRPr>
          </a:p>
        </p:txBody>
      </p:sp>
      <p:sp>
        <p:nvSpPr>
          <p:cNvPr id="9" name="Title 1"/>
          <p:cNvSpPr txBox="1">
            <a:spLocks/>
          </p:cNvSpPr>
          <p:nvPr/>
        </p:nvSpPr>
        <p:spPr>
          <a:xfrm>
            <a:off x="457200" y="209323"/>
            <a:ext cx="5872292" cy="981075"/>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400" dirty="0" smtClean="0">
                <a:solidFill>
                  <a:srgbClr val="FFFFFF"/>
                </a:solidFill>
              </a:rPr>
              <a:t>Context</a:t>
            </a:r>
            <a:endParaRPr lang="en-US" sz="3400" dirty="0">
              <a:solidFill>
                <a:srgbClr val="FFFFFF"/>
              </a:solidFill>
            </a:endParaRPr>
          </a:p>
        </p:txBody>
      </p:sp>
      <p:sp>
        <p:nvSpPr>
          <p:cNvPr id="10" name="TextBox 9"/>
          <p:cNvSpPr txBox="1"/>
          <p:nvPr/>
        </p:nvSpPr>
        <p:spPr>
          <a:xfrm>
            <a:off x="3600140" y="3452513"/>
            <a:ext cx="2295240" cy="1200328"/>
          </a:xfrm>
          <a:prstGeom prst="rect">
            <a:avLst/>
          </a:prstGeom>
          <a:noFill/>
        </p:spPr>
        <p:txBody>
          <a:bodyPr wrap="square" rtlCol="0">
            <a:spAutoFit/>
          </a:bodyPr>
          <a:lstStyle/>
          <a:p>
            <a:pPr algn="ctr" defTabSz="457200" eaLnBrk="1" fontAlgn="auto" hangingPunct="1">
              <a:spcBef>
                <a:spcPts val="0"/>
              </a:spcBef>
              <a:spcAft>
                <a:spcPts val="0"/>
              </a:spcAft>
            </a:pPr>
            <a:r>
              <a:rPr lang="en-US" sz="2400" b="1" dirty="0" smtClean="0">
                <a:solidFill>
                  <a:srgbClr val="FFFF00"/>
                </a:solidFill>
                <a:latin typeface="Calibri"/>
              </a:rPr>
              <a:t>Improved Development Decision Making</a:t>
            </a:r>
          </a:p>
        </p:txBody>
      </p:sp>
    </p:spTree>
    <p:extLst>
      <p:ext uri="{BB962C8B-B14F-4D97-AF65-F5344CB8AC3E}">
        <p14:creationId xmlns:p14="http://schemas.microsoft.com/office/powerpoint/2010/main" val="5912043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What We Do</a:t>
            </a:r>
            <a:endParaRPr lang="en-US" sz="4000" dirty="0"/>
          </a:p>
        </p:txBody>
      </p:sp>
      <p:sp>
        <p:nvSpPr>
          <p:cNvPr id="4" name="Footer Placeholder 1"/>
          <p:cNvSpPr txBox="1">
            <a:spLocks/>
          </p:cNvSpPr>
          <p:nvPr/>
        </p:nvSpPr>
        <p:spPr>
          <a:xfrm>
            <a:off x="3405403" y="6045949"/>
            <a:ext cx="2895600" cy="4572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chemeClr val="tx1"/>
              </a:solidFill>
              <a:effectLst/>
              <a:uLnTx/>
              <a:uFillTx/>
              <a:latin typeface="Arial"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rial" pitchFamily="34" charset="0"/>
              <a:ea typeface="+mn-ea"/>
              <a:cs typeface="+mn-cs"/>
            </a:endParaRPr>
          </a:p>
        </p:txBody>
      </p:sp>
      <p:pic>
        <p:nvPicPr>
          <p:cNvPr id="5" name="Picture 6" descr="TRAINING"/>
          <p:cNvPicPr>
            <a:picLocks noChangeAspect="1" noChangeArrowheads="1"/>
          </p:cNvPicPr>
          <p:nvPr/>
        </p:nvPicPr>
        <p:blipFill>
          <a:blip r:embed="rId3" cstate="print"/>
          <a:srcRect/>
          <a:stretch>
            <a:fillRect/>
          </a:stretch>
        </p:blipFill>
        <p:spPr bwMode="auto">
          <a:xfrm>
            <a:off x="445528" y="4509323"/>
            <a:ext cx="2540925" cy="1911096"/>
          </a:xfrm>
          <a:prstGeom prst="rect">
            <a:avLst/>
          </a:prstGeom>
          <a:ln>
            <a:noFill/>
          </a:ln>
          <a:effectLst>
            <a:outerShdw blurRad="292100" dist="139700" dir="2700000" algn="tl" rotWithShape="0">
              <a:srgbClr val="333333">
                <a:alpha val="65000"/>
              </a:srgbClr>
            </a:outerShdw>
          </a:effectLst>
        </p:spPr>
      </p:pic>
      <p:pic>
        <p:nvPicPr>
          <p:cNvPr id="6" name="Picture 2" descr="Yucatan"/>
          <p:cNvPicPr>
            <a:picLocks noChangeAspect="1" noChangeArrowheads="1"/>
          </p:cNvPicPr>
          <p:nvPr/>
        </p:nvPicPr>
        <p:blipFill>
          <a:blip r:embed="rId4" cstate="print"/>
          <a:srcRect/>
          <a:stretch>
            <a:fillRect/>
          </a:stretch>
        </p:blipFill>
        <p:spPr bwMode="auto">
          <a:xfrm>
            <a:off x="3156656" y="4499910"/>
            <a:ext cx="2514506" cy="1910608"/>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noChangeArrowheads="1"/>
          </p:cNvPicPr>
          <p:nvPr/>
        </p:nvPicPr>
        <p:blipFill>
          <a:blip r:embed="rId5" cstate="print">
            <a:extLst>
              <a:ext uri="{28A0092B-C50C-407E-A947-70E740481C1C}">
                <a14:useLocalDpi xmlns:a14="http://schemas.microsoft.com/office/drawing/2010/main"/>
              </a:ext>
            </a:extLst>
          </a:blip>
          <a:srcRect t="30663" r="21672"/>
          <a:stretch>
            <a:fillRect/>
          </a:stretch>
        </p:blipFill>
        <p:spPr bwMode="auto">
          <a:xfrm>
            <a:off x="6248400" y="1828800"/>
            <a:ext cx="2664648" cy="3206077"/>
          </a:xfrm>
          <a:prstGeom prst="rect">
            <a:avLst/>
          </a:prstGeom>
          <a:ln>
            <a:noFill/>
          </a:ln>
          <a:effectLst>
            <a:outerShdw blurRad="292100" dist="139700" dir="2700000" algn="tl" rotWithShape="0">
              <a:srgbClr val="333333">
                <a:alpha val="65000"/>
              </a:srgbClr>
            </a:outerShdw>
          </a:effectLst>
        </p:spPr>
      </p:pic>
      <p:sp>
        <p:nvSpPr>
          <p:cNvPr id="11" name="Rectangle 7"/>
          <p:cNvSpPr>
            <a:spLocks noChangeArrowheads="1"/>
          </p:cNvSpPr>
          <p:nvPr/>
        </p:nvSpPr>
        <p:spPr bwMode="auto">
          <a:xfrm>
            <a:off x="1" y="1106110"/>
            <a:ext cx="6176168" cy="3770690"/>
          </a:xfrm>
          <a:prstGeom prst="rect">
            <a:avLst/>
          </a:prstGeom>
          <a:noFill/>
          <a:ln w="9525">
            <a:noFill/>
            <a:miter lim="800000"/>
            <a:headEnd/>
            <a:tailEnd/>
          </a:ln>
        </p:spPr>
        <p:txBody>
          <a:bodyPr wrap="square">
            <a:spAutoFit/>
          </a:bodyPr>
          <a:lstStyle/>
          <a:p>
            <a:pPr marL="342900" indent="-233363">
              <a:spcAft>
                <a:spcPts val="600"/>
              </a:spcAft>
              <a:buFont typeface="Arial" pitchFamily="34" charset="0"/>
              <a:buChar char="•"/>
            </a:pPr>
            <a:r>
              <a:rPr lang="en-US" sz="2200" dirty="0">
                <a:solidFill>
                  <a:srgbClr val="000090"/>
                </a:solidFill>
              </a:rPr>
              <a:t>Identify needs in SERVIR regions </a:t>
            </a:r>
          </a:p>
          <a:p>
            <a:pPr marL="342900" indent="-233363">
              <a:spcAft>
                <a:spcPts val="600"/>
              </a:spcAft>
              <a:buFont typeface="Arial" pitchFamily="34" charset="0"/>
              <a:buChar char="•"/>
            </a:pPr>
            <a:r>
              <a:rPr lang="en-US" sz="2200" dirty="0" smtClean="0">
                <a:solidFill>
                  <a:srgbClr val="000090"/>
                </a:solidFill>
              </a:rPr>
              <a:t>Link </a:t>
            </a:r>
            <a:r>
              <a:rPr lang="en-US" sz="2200" dirty="0">
                <a:solidFill>
                  <a:srgbClr val="000090"/>
                </a:solidFill>
              </a:rPr>
              <a:t>science </a:t>
            </a:r>
            <a:r>
              <a:rPr lang="en-US" sz="2200" dirty="0" smtClean="0">
                <a:solidFill>
                  <a:srgbClr val="000090"/>
                </a:solidFill>
              </a:rPr>
              <a:t>products from research institutions to </a:t>
            </a:r>
            <a:r>
              <a:rPr lang="en-US" sz="2200" dirty="0">
                <a:solidFill>
                  <a:srgbClr val="000090"/>
                </a:solidFill>
              </a:rPr>
              <a:t>meet those needs through improved access to data, models, online maps, and visualizations</a:t>
            </a:r>
          </a:p>
          <a:p>
            <a:pPr marL="342900" indent="-233363">
              <a:spcAft>
                <a:spcPts val="600"/>
              </a:spcAft>
              <a:buFont typeface="Arial" pitchFamily="34" charset="0"/>
              <a:buChar char="•"/>
            </a:pPr>
            <a:r>
              <a:rPr lang="en-US" sz="2200" dirty="0" smtClean="0">
                <a:solidFill>
                  <a:srgbClr val="000090"/>
                </a:solidFill>
              </a:rPr>
              <a:t>Build capacity of regional </a:t>
            </a:r>
            <a:r>
              <a:rPr lang="en-US" sz="2200" dirty="0">
                <a:solidFill>
                  <a:srgbClr val="000090"/>
                </a:solidFill>
              </a:rPr>
              <a:t>i</a:t>
            </a:r>
            <a:r>
              <a:rPr lang="en-US" sz="2200" dirty="0" smtClean="0">
                <a:solidFill>
                  <a:srgbClr val="000090"/>
                </a:solidFill>
              </a:rPr>
              <a:t>nstitutions</a:t>
            </a:r>
            <a:r>
              <a:rPr lang="en-US" sz="2200" dirty="0">
                <a:solidFill>
                  <a:srgbClr val="000090"/>
                </a:solidFill>
              </a:rPr>
              <a:t>, </a:t>
            </a:r>
            <a:r>
              <a:rPr lang="en-US" sz="2200" dirty="0" smtClean="0">
                <a:solidFill>
                  <a:srgbClr val="000090"/>
                </a:solidFill>
              </a:rPr>
              <a:t>stakeholders</a:t>
            </a:r>
            <a:r>
              <a:rPr lang="en-US" sz="2200" dirty="0">
                <a:solidFill>
                  <a:srgbClr val="000090"/>
                </a:solidFill>
              </a:rPr>
              <a:t>, and y</a:t>
            </a:r>
            <a:r>
              <a:rPr lang="en-US" sz="2200" dirty="0" smtClean="0">
                <a:solidFill>
                  <a:srgbClr val="000090"/>
                </a:solidFill>
              </a:rPr>
              <a:t>oung professionals</a:t>
            </a:r>
            <a:endParaRPr lang="en-US" sz="2200" dirty="0">
              <a:solidFill>
                <a:srgbClr val="000090"/>
              </a:solidFill>
            </a:endParaRPr>
          </a:p>
          <a:p>
            <a:pPr marL="342900" indent="-233363">
              <a:spcAft>
                <a:spcPts val="600"/>
              </a:spcAft>
              <a:buFont typeface="Arial" pitchFamily="34" charset="0"/>
              <a:buChar char="•"/>
            </a:pPr>
            <a:r>
              <a:rPr lang="en-US" sz="2200" dirty="0" smtClean="0">
                <a:solidFill>
                  <a:srgbClr val="000090"/>
                </a:solidFill>
              </a:rPr>
              <a:t>Strengthen </a:t>
            </a:r>
            <a:r>
              <a:rPr lang="en-US" sz="2200" dirty="0">
                <a:solidFill>
                  <a:srgbClr val="000090"/>
                </a:solidFill>
              </a:rPr>
              <a:t>p</a:t>
            </a:r>
            <a:r>
              <a:rPr lang="en-US" sz="2200" dirty="0" smtClean="0">
                <a:solidFill>
                  <a:srgbClr val="000090"/>
                </a:solidFill>
              </a:rPr>
              <a:t>artnerships </a:t>
            </a:r>
            <a:r>
              <a:rPr lang="en-US" sz="2200" dirty="0">
                <a:solidFill>
                  <a:srgbClr val="000090"/>
                </a:solidFill>
              </a:rPr>
              <a:t>and </a:t>
            </a:r>
            <a:r>
              <a:rPr lang="en-US" sz="2200" dirty="0" smtClean="0">
                <a:solidFill>
                  <a:srgbClr val="000090"/>
                </a:solidFill>
              </a:rPr>
              <a:t>foster </a:t>
            </a:r>
            <a:r>
              <a:rPr lang="en-US" sz="2200" dirty="0">
                <a:solidFill>
                  <a:srgbClr val="000090"/>
                </a:solidFill>
              </a:rPr>
              <a:t>c</a:t>
            </a:r>
            <a:r>
              <a:rPr lang="en-US" sz="2200" dirty="0" smtClean="0">
                <a:solidFill>
                  <a:srgbClr val="000090"/>
                </a:solidFill>
              </a:rPr>
              <a:t>ollaboration across </a:t>
            </a:r>
            <a:r>
              <a:rPr lang="en-US" sz="2200" dirty="0">
                <a:solidFill>
                  <a:srgbClr val="000090"/>
                </a:solidFill>
              </a:rPr>
              <a:t>SERVIR </a:t>
            </a:r>
            <a:r>
              <a:rPr lang="en-US" sz="2200" dirty="0" smtClean="0">
                <a:solidFill>
                  <a:srgbClr val="000090"/>
                </a:solidFill>
              </a:rPr>
              <a:t>network</a:t>
            </a:r>
            <a:endParaRPr lang="en-US" sz="2200" dirty="0">
              <a:solidFill>
                <a:srgbClr val="000090"/>
              </a:solidFill>
            </a:endParaRPr>
          </a:p>
          <a:p>
            <a:pPr marL="231775" indent="-231775" eaLnBrk="0" hangingPunct="0">
              <a:lnSpc>
                <a:spcPts val="2500"/>
              </a:lnSpc>
              <a:spcAft>
                <a:spcPts val="1200"/>
              </a:spcAft>
              <a:buFont typeface="Arial" charset="0"/>
              <a:buChar char="•"/>
            </a:pPr>
            <a:endParaRPr lang="en-US" sz="2200" dirty="0">
              <a:solidFill>
                <a:schemeClr val="tx1">
                  <a:lumMod val="75000"/>
                </a:schemeClr>
              </a:solidFill>
            </a:endParaRPr>
          </a:p>
        </p:txBody>
      </p:sp>
    </p:spTree>
    <p:extLst>
      <p:ext uri="{BB962C8B-B14F-4D97-AF65-F5344CB8AC3E}">
        <p14:creationId xmlns:p14="http://schemas.microsoft.com/office/powerpoint/2010/main" val="189409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201413" y="161925"/>
            <a:ext cx="6571564" cy="981075"/>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dirty="0" smtClean="0">
                <a:solidFill>
                  <a:srgbClr val="FFFFFF"/>
                </a:solidFill>
                <a:latin typeface="Calibri"/>
              </a:rPr>
              <a:t>Regional Partners</a:t>
            </a:r>
            <a:endParaRPr lang="en-US" sz="3200" dirty="0">
              <a:solidFill>
                <a:srgbClr val="FFFFFF"/>
              </a:solidFill>
              <a:latin typeface="Calibri"/>
            </a:endParaRPr>
          </a:p>
        </p:txBody>
      </p:sp>
      <p:pic>
        <p:nvPicPr>
          <p:cNvPr id="2" name="Picture 1" descr="4HubsMap__Earthpic1_150dpi.jpeg"/>
          <p:cNvPicPr>
            <a:picLocks noChangeAspect="1"/>
          </p:cNvPicPr>
          <p:nvPr/>
        </p:nvPicPr>
        <p:blipFill rotWithShape="1">
          <a:blip r:embed="rId3">
            <a:extLst>
              <a:ext uri="{28A0092B-C50C-407E-A947-70E740481C1C}">
                <a14:useLocalDpi xmlns:a14="http://schemas.microsoft.com/office/drawing/2010/main" val="0"/>
              </a:ext>
            </a:extLst>
          </a:blip>
          <a:srcRect t="17535"/>
          <a:stretch/>
        </p:blipFill>
        <p:spPr>
          <a:xfrm>
            <a:off x="0" y="914400"/>
            <a:ext cx="9144000" cy="6350000"/>
          </a:xfrm>
          <a:prstGeom prst="rect">
            <a:avLst/>
          </a:prstGeom>
        </p:spPr>
      </p:pic>
      <p:sp>
        <p:nvSpPr>
          <p:cNvPr id="3" name="Slide Number Placeholder 2"/>
          <p:cNvSpPr>
            <a:spLocks noGrp="1"/>
          </p:cNvSpPr>
          <p:nvPr>
            <p:ph type="sldNum" sz="quarter" idx="12"/>
          </p:nvPr>
        </p:nvSpPr>
        <p:spPr/>
        <p:txBody>
          <a:bodyPr/>
          <a:lstStyle/>
          <a:p>
            <a:fld id="{C8484841-9AB7-4D76-B2FB-52F7B0FD85D0}" type="slidenum">
              <a:rPr lang="en-US" smtClean="0"/>
              <a:pPr/>
              <a:t>5</a:t>
            </a:fld>
            <a:endParaRPr lang="en-US" dirty="0"/>
          </a:p>
        </p:txBody>
      </p:sp>
    </p:spTree>
    <p:extLst>
      <p:ext uri="{BB962C8B-B14F-4D97-AF65-F5344CB8AC3E}">
        <p14:creationId xmlns:p14="http://schemas.microsoft.com/office/powerpoint/2010/main" val="26996524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SERVIR\1_Projects\SERVIR_Network\servir_countries_2014_f2.2.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77900"/>
            <a:ext cx="9144000" cy="5880100"/>
          </a:xfrm>
          <a:prstGeom prst="rect">
            <a:avLst/>
          </a:prstGeom>
          <a:noFill/>
          <a:extLst>
            <a:ext uri="{909E8E84-426E-40dd-AFC4-6F175D3DCCD1}">
              <a14:hiddenFill xmlns:a14="http://schemas.microsoft.com/office/drawing/2010/main" xmlns="">
                <a:solidFill>
                  <a:srgbClr val="FFFFFF"/>
                </a:solidFill>
              </a14:hiddenFill>
            </a:ext>
          </a:extLst>
        </p:spPr>
      </p:pic>
      <p:sp>
        <p:nvSpPr>
          <p:cNvPr id="36" name="Text Placeholder 2"/>
          <p:cNvSpPr>
            <a:spLocks noGrp="1"/>
          </p:cNvSpPr>
          <p:nvPr>
            <p:ph type="body" sz="quarter" idx="4294967295"/>
          </p:nvPr>
        </p:nvSpPr>
        <p:spPr>
          <a:xfrm>
            <a:off x="0" y="1263650"/>
            <a:ext cx="8607425" cy="641350"/>
          </a:xfrm>
          <a:prstGeom prst="rect">
            <a:avLst/>
          </a:prstGeom>
        </p:spPr>
        <p:txBody>
          <a:bodyPr/>
          <a:lstStyle/>
          <a:p>
            <a:pPr marL="0" indent="0" algn="ctr">
              <a:buNone/>
            </a:pPr>
            <a:r>
              <a:rPr lang="en-US" sz="2400" b="1" dirty="0" smtClean="0">
                <a:ln>
                  <a:solidFill>
                    <a:srgbClr val="0000FF"/>
                  </a:solidFill>
                </a:ln>
                <a:solidFill>
                  <a:schemeClr val="bg1"/>
                </a:solidFill>
              </a:rPr>
              <a:t>59</a:t>
            </a:r>
            <a:r>
              <a:rPr lang="en-US" sz="2400" b="1" dirty="0" smtClean="0">
                <a:ln>
                  <a:solidFill>
                    <a:srgbClr val="0000FF"/>
                  </a:solidFill>
                </a:ln>
                <a:solidFill>
                  <a:srgbClr val="0000FF"/>
                </a:solidFill>
              </a:rPr>
              <a:t> </a:t>
            </a:r>
            <a:r>
              <a:rPr lang="en-US" sz="2400" dirty="0">
                <a:solidFill>
                  <a:schemeClr val="bg1"/>
                </a:solidFill>
              </a:rPr>
              <a:t>Countries with additional SERVIR cooperation</a:t>
            </a:r>
            <a:endParaRPr lang="en-US" sz="2400" b="1" dirty="0" smtClean="0">
              <a:solidFill>
                <a:schemeClr val="bg1"/>
              </a:solidFill>
            </a:endParaRPr>
          </a:p>
          <a:p>
            <a:pPr marL="0" indent="0">
              <a:buNone/>
            </a:pPr>
            <a:endParaRPr lang="en-US" dirty="0">
              <a:solidFill>
                <a:schemeClr val="bg1"/>
              </a:solidFill>
            </a:endParaRPr>
          </a:p>
          <a:p>
            <a:pPr marL="0" indent="0" algn="ctr">
              <a:buNone/>
            </a:pPr>
            <a:r>
              <a:rPr lang="en-US" dirty="0" smtClean="0">
                <a:solidFill>
                  <a:schemeClr val="bg1"/>
                </a:solidFill>
              </a:rPr>
              <a:t> </a:t>
            </a:r>
            <a:endParaRPr lang="en-US" dirty="0">
              <a:solidFill>
                <a:schemeClr val="bg1"/>
              </a:solidFill>
            </a:endParaRPr>
          </a:p>
        </p:txBody>
      </p:sp>
      <p:grpSp>
        <p:nvGrpSpPr>
          <p:cNvPr id="6" name="Group 5"/>
          <p:cNvGrpSpPr/>
          <p:nvPr/>
        </p:nvGrpSpPr>
        <p:grpSpPr>
          <a:xfrm>
            <a:off x="762001" y="5928360"/>
            <a:ext cx="8054546" cy="918627"/>
            <a:chOff x="2251912" y="6200656"/>
            <a:chExt cx="7609619" cy="646331"/>
          </a:xfrm>
        </p:grpSpPr>
        <p:sp>
          <p:nvSpPr>
            <p:cNvPr id="3" name="Snip Single Corner Rectangle 2"/>
            <p:cNvSpPr/>
            <p:nvPr/>
          </p:nvSpPr>
          <p:spPr>
            <a:xfrm>
              <a:off x="2251912" y="6335226"/>
              <a:ext cx="326682" cy="229940"/>
            </a:xfrm>
            <a:prstGeom prst="snip1Rect">
              <a:avLst>
                <a:gd name="adj" fmla="val 50000"/>
              </a:avLst>
            </a:prstGeom>
            <a:solidFill>
              <a:schemeClr val="tx1">
                <a:lumMod val="75000"/>
                <a:lumOff val="25000"/>
              </a:schemeClr>
            </a:solidFill>
            <a:ln w="38100">
              <a:solidFill>
                <a:srgbClr val="FF33CC"/>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prstClr val="white"/>
                </a:solidFill>
                <a:latin typeface="Arial" panose="020B0604020202020204" pitchFamily="34" charset="0"/>
                <a:cs typeface="Arial" panose="020B0604020202020204" pitchFamily="34" charset="0"/>
              </a:endParaRPr>
            </a:p>
          </p:txBody>
        </p:sp>
        <p:sp>
          <p:nvSpPr>
            <p:cNvPr id="37" name="Snip Single Corner Rectangle 36"/>
            <p:cNvSpPr/>
            <p:nvPr/>
          </p:nvSpPr>
          <p:spPr>
            <a:xfrm>
              <a:off x="4974995" y="6328588"/>
              <a:ext cx="336113" cy="236578"/>
            </a:xfrm>
            <a:prstGeom prst="snip1Rect">
              <a:avLst>
                <a:gd name="adj" fmla="val 50000"/>
              </a:avLst>
            </a:prstGeom>
            <a:solidFill>
              <a:schemeClr val="tx1">
                <a:lumMod val="75000"/>
                <a:lumOff val="25000"/>
              </a:schemeClr>
            </a:solidFill>
            <a:ln w="38100">
              <a:solidFill>
                <a:srgbClr val="FFE6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prstClr val="white"/>
                </a:solidFill>
                <a:latin typeface="Arial" panose="020B0604020202020204" pitchFamily="34" charset="0"/>
                <a:cs typeface="Arial" panose="020B0604020202020204" pitchFamily="34" charset="0"/>
              </a:endParaRPr>
            </a:p>
          </p:txBody>
        </p:sp>
        <p:sp>
          <p:nvSpPr>
            <p:cNvPr id="38" name="Snip Single Corner Rectangle 37"/>
            <p:cNvSpPr/>
            <p:nvPr/>
          </p:nvSpPr>
          <p:spPr>
            <a:xfrm>
              <a:off x="6697779" y="6328588"/>
              <a:ext cx="336113" cy="236578"/>
            </a:xfrm>
            <a:prstGeom prst="snip1Rect">
              <a:avLst>
                <a:gd name="adj" fmla="val 50000"/>
              </a:avLst>
            </a:prstGeom>
            <a:solidFill>
              <a:schemeClr val="tx1">
                <a:lumMod val="75000"/>
                <a:lumOff val="25000"/>
              </a:schemeClr>
            </a:solidFill>
            <a:ln w="38100">
              <a:solidFill>
                <a:srgbClr val="00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prstClr val="white"/>
                </a:solidFill>
                <a:latin typeface="Arial" panose="020B0604020202020204" pitchFamily="34" charset="0"/>
                <a:cs typeface="Arial" panose="020B0604020202020204" pitchFamily="34" charset="0"/>
              </a:endParaRPr>
            </a:p>
          </p:txBody>
        </p:sp>
        <p:sp>
          <p:nvSpPr>
            <p:cNvPr id="39" name="TextBox 38"/>
            <p:cNvSpPr txBox="1"/>
            <p:nvPr/>
          </p:nvSpPr>
          <p:spPr>
            <a:xfrm>
              <a:off x="2635500" y="6200656"/>
              <a:ext cx="1962910" cy="646331"/>
            </a:xfrm>
            <a:prstGeom prst="rect">
              <a:avLst/>
            </a:prstGeom>
            <a:noFill/>
          </p:spPr>
          <p:txBody>
            <a:bodyPr wrap="none" rtlCol="0">
              <a:spAutoFit/>
            </a:bodyPr>
            <a:lstStyle/>
            <a:p>
              <a:pPr defTabSz="457200" eaLnBrk="1" fontAlgn="auto" hangingPunct="1">
                <a:spcBef>
                  <a:spcPts val="0"/>
                </a:spcBef>
                <a:spcAft>
                  <a:spcPts val="0"/>
                </a:spcAft>
              </a:pPr>
              <a:r>
                <a:rPr lang="en-US" sz="1800" b="1" dirty="0" smtClean="0">
                  <a:solidFill>
                    <a:prstClr val="white"/>
                  </a:solidFill>
                  <a:latin typeface="Arial" pitchFamily="34" charset="0"/>
                  <a:cs typeface="Arial" panose="020B0604020202020204" pitchFamily="34" charset="0"/>
                </a:rPr>
                <a:t>SERVIR Applied</a:t>
              </a:r>
            </a:p>
            <a:p>
              <a:pPr defTabSz="457200" eaLnBrk="1" fontAlgn="auto" hangingPunct="1">
                <a:spcBef>
                  <a:spcPts val="0"/>
                </a:spcBef>
                <a:spcAft>
                  <a:spcPts val="0"/>
                </a:spcAft>
              </a:pPr>
              <a:r>
                <a:rPr lang="en-US" sz="1800" b="1" dirty="0" smtClean="0">
                  <a:solidFill>
                    <a:prstClr val="white"/>
                  </a:solidFill>
                  <a:latin typeface="Arial" pitchFamily="34" charset="0"/>
                  <a:cs typeface="Arial" panose="020B0604020202020204" pitchFamily="34" charset="0"/>
                </a:rPr>
                <a:t>Sciences Teams</a:t>
              </a:r>
              <a:endParaRPr lang="en-US" sz="1800" b="1" dirty="0">
                <a:solidFill>
                  <a:prstClr val="white"/>
                </a:solidFill>
                <a:latin typeface="Arial" pitchFamily="34" charset="0"/>
                <a:cs typeface="Arial" panose="020B0604020202020204" pitchFamily="34" charset="0"/>
              </a:endParaRPr>
            </a:p>
          </p:txBody>
        </p:sp>
        <p:sp>
          <p:nvSpPr>
            <p:cNvPr id="40" name="TextBox 39"/>
            <p:cNvSpPr txBox="1"/>
            <p:nvPr/>
          </p:nvSpPr>
          <p:spPr>
            <a:xfrm>
              <a:off x="7069356" y="6200656"/>
              <a:ext cx="2792175" cy="646331"/>
            </a:xfrm>
            <a:prstGeom prst="rect">
              <a:avLst/>
            </a:prstGeom>
            <a:noFill/>
          </p:spPr>
          <p:txBody>
            <a:bodyPr wrap="none" rtlCol="0">
              <a:spAutoFit/>
            </a:bodyPr>
            <a:lstStyle/>
            <a:p>
              <a:pPr defTabSz="457200" eaLnBrk="1" fontAlgn="auto" hangingPunct="1">
                <a:spcBef>
                  <a:spcPts val="0"/>
                </a:spcBef>
                <a:spcAft>
                  <a:spcPts val="0"/>
                </a:spcAft>
              </a:pPr>
              <a:r>
                <a:rPr lang="en-US" sz="1800" b="1" dirty="0" smtClean="0">
                  <a:solidFill>
                    <a:prstClr val="white"/>
                  </a:solidFill>
                  <a:latin typeface="Arial" pitchFamily="34" charset="0"/>
                  <a:cs typeface="Arial" panose="020B0604020202020204" pitchFamily="34" charset="0"/>
                </a:rPr>
                <a:t>Disaster Assessment</a:t>
              </a:r>
              <a:r>
                <a:rPr lang="en-US" sz="1800" b="1" dirty="0">
                  <a:solidFill>
                    <a:prstClr val="white"/>
                  </a:solidFill>
                  <a:latin typeface="Arial" pitchFamily="34" charset="0"/>
                  <a:cs typeface="Arial" panose="020B0604020202020204" pitchFamily="34" charset="0"/>
                </a:rPr>
                <a:t> </a:t>
              </a:r>
              <a:r>
                <a:rPr lang="en-US" sz="1800" b="1" dirty="0" smtClean="0">
                  <a:solidFill>
                    <a:prstClr val="white"/>
                  </a:solidFill>
                  <a:latin typeface="Arial" pitchFamily="34" charset="0"/>
                  <a:cs typeface="Arial" panose="020B0604020202020204" pitchFamily="34" charset="0"/>
                </a:rPr>
                <a:t>/ </a:t>
              </a:r>
            </a:p>
            <a:p>
              <a:pPr defTabSz="457200" eaLnBrk="1" fontAlgn="auto" hangingPunct="1">
                <a:spcBef>
                  <a:spcPts val="0"/>
                </a:spcBef>
                <a:spcAft>
                  <a:spcPts val="0"/>
                </a:spcAft>
              </a:pPr>
              <a:r>
                <a:rPr lang="en-US" sz="1800" b="1" dirty="0" smtClean="0">
                  <a:solidFill>
                    <a:prstClr val="white"/>
                  </a:solidFill>
                  <a:latin typeface="Arial" pitchFamily="34" charset="0"/>
                  <a:cs typeface="Arial" panose="020B0604020202020204" pitchFamily="34" charset="0"/>
                </a:rPr>
                <a:t>Environmental Analysis</a:t>
              </a:r>
            </a:p>
          </p:txBody>
        </p:sp>
        <p:sp>
          <p:nvSpPr>
            <p:cNvPr id="41" name="TextBox 40"/>
            <p:cNvSpPr txBox="1"/>
            <p:nvPr/>
          </p:nvSpPr>
          <p:spPr>
            <a:xfrm>
              <a:off x="5336701" y="6204180"/>
              <a:ext cx="1220258" cy="454748"/>
            </a:xfrm>
            <a:prstGeom prst="rect">
              <a:avLst/>
            </a:prstGeom>
            <a:noFill/>
          </p:spPr>
          <p:txBody>
            <a:bodyPr wrap="square" rtlCol="0">
              <a:spAutoFit/>
            </a:bodyPr>
            <a:lstStyle/>
            <a:p>
              <a:pPr defTabSz="457200" eaLnBrk="1" fontAlgn="auto" hangingPunct="1">
                <a:spcBef>
                  <a:spcPts val="0"/>
                </a:spcBef>
                <a:spcAft>
                  <a:spcPts val="0"/>
                </a:spcAft>
              </a:pPr>
              <a:r>
                <a:rPr lang="en-US" sz="1800" b="1" dirty="0" smtClean="0">
                  <a:solidFill>
                    <a:prstClr val="white"/>
                  </a:solidFill>
                  <a:latin typeface="Arial" pitchFamily="34" charset="0"/>
                  <a:cs typeface="Arial" panose="020B0604020202020204" pitchFamily="34" charset="0"/>
                </a:rPr>
                <a:t>SERVIR / </a:t>
              </a:r>
              <a:r>
                <a:rPr lang="en-US" sz="1800" b="1" dirty="0" err="1" smtClean="0">
                  <a:solidFill>
                    <a:prstClr val="white"/>
                  </a:solidFill>
                  <a:latin typeface="Arial" pitchFamily="34" charset="0"/>
                  <a:cs typeface="Arial" panose="020B0604020202020204" pitchFamily="34" charset="0"/>
                </a:rPr>
                <a:t>MyCOE</a:t>
              </a:r>
              <a:endParaRPr lang="en-US" sz="1800" b="1" dirty="0">
                <a:solidFill>
                  <a:prstClr val="white"/>
                </a:solidFill>
                <a:latin typeface="Arial" pitchFamily="34" charset="0"/>
                <a:cs typeface="Arial" panose="020B0604020202020204" pitchFamily="34" charset="0"/>
              </a:endParaRPr>
            </a:p>
          </p:txBody>
        </p:sp>
      </p:grpSp>
      <p:sp>
        <p:nvSpPr>
          <p:cNvPr id="4" name="Oval 3"/>
          <p:cNvSpPr/>
          <p:nvPr/>
        </p:nvSpPr>
        <p:spPr>
          <a:xfrm>
            <a:off x="7421880" y="3886200"/>
            <a:ext cx="91440" cy="9144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4" name="Oval 13"/>
          <p:cNvSpPr/>
          <p:nvPr/>
        </p:nvSpPr>
        <p:spPr>
          <a:xfrm>
            <a:off x="7178040" y="4038600"/>
            <a:ext cx="91440" cy="9144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Oval 14"/>
          <p:cNvSpPr/>
          <p:nvPr/>
        </p:nvSpPr>
        <p:spPr>
          <a:xfrm>
            <a:off x="7071024" y="3738488"/>
            <a:ext cx="91440" cy="9144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 name="Oval 15"/>
          <p:cNvSpPr/>
          <p:nvPr/>
        </p:nvSpPr>
        <p:spPr>
          <a:xfrm>
            <a:off x="7284720" y="3770648"/>
            <a:ext cx="91440" cy="9144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Oval 16"/>
          <p:cNvSpPr/>
          <p:nvPr/>
        </p:nvSpPr>
        <p:spPr>
          <a:xfrm>
            <a:off x="7330440" y="3947160"/>
            <a:ext cx="91440" cy="9144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 name="Oval 17"/>
          <p:cNvSpPr/>
          <p:nvPr/>
        </p:nvSpPr>
        <p:spPr>
          <a:xfrm>
            <a:off x="6888480" y="3642360"/>
            <a:ext cx="91440" cy="9144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 name="Oval 18"/>
          <p:cNvSpPr/>
          <p:nvPr/>
        </p:nvSpPr>
        <p:spPr>
          <a:xfrm>
            <a:off x="6543824" y="3651736"/>
            <a:ext cx="91440" cy="9144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0" name="Oval 19"/>
          <p:cNvSpPr/>
          <p:nvPr/>
        </p:nvSpPr>
        <p:spPr>
          <a:xfrm>
            <a:off x="6339840" y="3413760"/>
            <a:ext cx="91440" cy="9144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1" name="Oval 20"/>
          <p:cNvSpPr/>
          <p:nvPr/>
        </p:nvSpPr>
        <p:spPr>
          <a:xfrm>
            <a:off x="6995160" y="3535680"/>
            <a:ext cx="91440" cy="9144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2" name="Oval 21"/>
          <p:cNvSpPr/>
          <p:nvPr/>
        </p:nvSpPr>
        <p:spPr>
          <a:xfrm>
            <a:off x="6842760" y="3535680"/>
            <a:ext cx="91440" cy="9144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3" name="Oval 22"/>
          <p:cNvSpPr/>
          <p:nvPr/>
        </p:nvSpPr>
        <p:spPr>
          <a:xfrm>
            <a:off x="5322779" y="4389120"/>
            <a:ext cx="91440" cy="9144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4" name="Oval 23"/>
          <p:cNvSpPr/>
          <p:nvPr/>
        </p:nvSpPr>
        <p:spPr>
          <a:xfrm>
            <a:off x="5151120" y="5242560"/>
            <a:ext cx="91440" cy="9144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5" name="Oval 24"/>
          <p:cNvSpPr/>
          <p:nvPr/>
        </p:nvSpPr>
        <p:spPr>
          <a:xfrm>
            <a:off x="4983480" y="4404360"/>
            <a:ext cx="91440" cy="9144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6" name="Oval 25"/>
          <p:cNvSpPr/>
          <p:nvPr/>
        </p:nvSpPr>
        <p:spPr>
          <a:xfrm>
            <a:off x="5440680" y="4663440"/>
            <a:ext cx="91440" cy="9144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7" name="Oval 26"/>
          <p:cNvSpPr/>
          <p:nvPr/>
        </p:nvSpPr>
        <p:spPr>
          <a:xfrm>
            <a:off x="5334000" y="4314595"/>
            <a:ext cx="91440" cy="9144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8" name="Oval 27"/>
          <p:cNvSpPr/>
          <p:nvPr/>
        </p:nvSpPr>
        <p:spPr>
          <a:xfrm>
            <a:off x="4480560" y="4099560"/>
            <a:ext cx="91440" cy="9144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9" name="Oval 28"/>
          <p:cNvSpPr/>
          <p:nvPr/>
        </p:nvSpPr>
        <p:spPr>
          <a:xfrm>
            <a:off x="4648200" y="4084320"/>
            <a:ext cx="91440" cy="9144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0" name="Oval 29"/>
          <p:cNvSpPr/>
          <p:nvPr/>
        </p:nvSpPr>
        <p:spPr>
          <a:xfrm>
            <a:off x="4358640" y="4114800"/>
            <a:ext cx="91440" cy="9144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1" name="Oval 30"/>
          <p:cNvSpPr/>
          <p:nvPr/>
        </p:nvSpPr>
        <p:spPr>
          <a:xfrm>
            <a:off x="5609995" y="4048816"/>
            <a:ext cx="91440" cy="9144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2" name="Oval 31"/>
          <p:cNvSpPr/>
          <p:nvPr/>
        </p:nvSpPr>
        <p:spPr>
          <a:xfrm>
            <a:off x="4739640" y="4145280"/>
            <a:ext cx="91440" cy="9144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3" name="Oval 32"/>
          <p:cNvSpPr/>
          <p:nvPr/>
        </p:nvSpPr>
        <p:spPr>
          <a:xfrm>
            <a:off x="5364480" y="3794760"/>
            <a:ext cx="91440" cy="9144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4" name="Oval 33"/>
          <p:cNvSpPr/>
          <p:nvPr/>
        </p:nvSpPr>
        <p:spPr>
          <a:xfrm>
            <a:off x="5486400" y="4297680"/>
            <a:ext cx="91440" cy="9144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5" name="Oval 34"/>
          <p:cNvSpPr/>
          <p:nvPr/>
        </p:nvSpPr>
        <p:spPr>
          <a:xfrm>
            <a:off x="2133600" y="3749040"/>
            <a:ext cx="91440" cy="91440"/>
          </a:xfrm>
          <a:prstGeom prst="ellipse">
            <a:avLst/>
          </a:prstGeom>
          <a:solidFill>
            <a:srgbClr val="FF33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2" name="Oval 41"/>
          <p:cNvSpPr/>
          <p:nvPr/>
        </p:nvSpPr>
        <p:spPr>
          <a:xfrm>
            <a:off x="2316480" y="4023360"/>
            <a:ext cx="91440" cy="91440"/>
          </a:xfrm>
          <a:prstGeom prst="ellipse">
            <a:avLst/>
          </a:prstGeom>
          <a:solidFill>
            <a:srgbClr val="FF33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3" name="Oval 42"/>
          <p:cNvSpPr/>
          <p:nvPr/>
        </p:nvSpPr>
        <p:spPr>
          <a:xfrm>
            <a:off x="2087880" y="3870960"/>
            <a:ext cx="91440" cy="91440"/>
          </a:xfrm>
          <a:prstGeom prst="ellipse">
            <a:avLst/>
          </a:prstGeom>
          <a:solidFill>
            <a:srgbClr val="FF33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4" name="Oval 43"/>
          <p:cNvSpPr/>
          <p:nvPr/>
        </p:nvSpPr>
        <p:spPr>
          <a:xfrm>
            <a:off x="2209800" y="3916680"/>
            <a:ext cx="91440" cy="91440"/>
          </a:xfrm>
          <a:prstGeom prst="ellipse">
            <a:avLst/>
          </a:prstGeom>
          <a:solidFill>
            <a:srgbClr val="FF33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5" name="Oval 44"/>
          <p:cNvSpPr/>
          <p:nvPr/>
        </p:nvSpPr>
        <p:spPr>
          <a:xfrm>
            <a:off x="2346960" y="3992880"/>
            <a:ext cx="91440" cy="91440"/>
          </a:xfrm>
          <a:prstGeom prst="ellipse">
            <a:avLst/>
          </a:prstGeom>
          <a:solidFill>
            <a:srgbClr val="FF33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6" name="Oval 45"/>
          <p:cNvSpPr/>
          <p:nvPr/>
        </p:nvSpPr>
        <p:spPr>
          <a:xfrm>
            <a:off x="2453640" y="4099560"/>
            <a:ext cx="91440" cy="91440"/>
          </a:xfrm>
          <a:prstGeom prst="ellipse">
            <a:avLst/>
          </a:prstGeom>
          <a:solidFill>
            <a:srgbClr val="FF33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7" name="Oval 46"/>
          <p:cNvSpPr/>
          <p:nvPr/>
        </p:nvSpPr>
        <p:spPr>
          <a:xfrm>
            <a:off x="4968240" y="4617720"/>
            <a:ext cx="91440" cy="91440"/>
          </a:xfrm>
          <a:prstGeom prst="ellipse">
            <a:avLst/>
          </a:prstGeom>
          <a:solidFill>
            <a:srgbClr val="FF33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8" name="Oval 47"/>
          <p:cNvSpPr/>
          <p:nvPr/>
        </p:nvSpPr>
        <p:spPr>
          <a:xfrm>
            <a:off x="5196840" y="4663440"/>
            <a:ext cx="91440" cy="91440"/>
          </a:xfrm>
          <a:prstGeom prst="ellipse">
            <a:avLst/>
          </a:prstGeom>
          <a:solidFill>
            <a:srgbClr val="FF33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9" name="Oval 48"/>
          <p:cNvSpPr/>
          <p:nvPr/>
        </p:nvSpPr>
        <p:spPr>
          <a:xfrm>
            <a:off x="5151120" y="4937760"/>
            <a:ext cx="91440" cy="91440"/>
          </a:xfrm>
          <a:prstGeom prst="ellipse">
            <a:avLst/>
          </a:prstGeom>
          <a:solidFill>
            <a:srgbClr val="FF33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0" name="Oval 49"/>
          <p:cNvSpPr/>
          <p:nvPr/>
        </p:nvSpPr>
        <p:spPr>
          <a:xfrm>
            <a:off x="5120640" y="5181600"/>
            <a:ext cx="91440" cy="91440"/>
          </a:xfrm>
          <a:prstGeom prst="ellipse">
            <a:avLst/>
          </a:prstGeom>
          <a:solidFill>
            <a:srgbClr val="FF33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1" name="Oval 50"/>
          <p:cNvSpPr/>
          <p:nvPr/>
        </p:nvSpPr>
        <p:spPr>
          <a:xfrm>
            <a:off x="4998720" y="4968240"/>
            <a:ext cx="91440" cy="91440"/>
          </a:xfrm>
          <a:prstGeom prst="ellipse">
            <a:avLst/>
          </a:prstGeom>
          <a:solidFill>
            <a:srgbClr val="FF33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2" name="Oval 51"/>
          <p:cNvSpPr/>
          <p:nvPr/>
        </p:nvSpPr>
        <p:spPr>
          <a:xfrm>
            <a:off x="5414219" y="4896059"/>
            <a:ext cx="91440" cy="91440"/>
          </a:xfrm>
          <a:prstGeom prst="ellipse">
            <a:avLst/>
          </a:prstGeom>
          <a:solidFill>
            <a:srgbClr val="FF33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3" name="Oval 52"/>
          <p:cNvSpPr/>
          <p:nvPr/>
        </p:nvSpPr>
        <p:spPr>
          <a:xfrm>
            <a:off x="5334000" y="3886200"/>
            <a:ext cx="91440" cy="91440"/>
          </a:xfrm>
          <a:prstGeom prst="ellipse">
            <a:avLst/>
          </a:prstGeom>
          <a:solidFill>
            <a:srgbClr val="FF33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4" name="Oval 53"/>
          <p:cNvSpPr/>
          <p:nvPr/>
        </p:nvSpPr>
        <p:spPr>
          <a:xfrm>
            <a:off x="5334000" y="4099560"/>
            <a:ext cx="91440" cy="91440"/>
          </a:xfrm>
          <a:prstGeom prst="ellipse">
            <a:avLst/>
          </a:prstGeom>
          <a:solidFill>
            <a:srgbClr val="FF33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5" name="Oval 54"/>
          <p:cNvSpPr/>
          <p:nvPr/>
        </p:nvSpPr>
        <p:spPr>
          <a:xfrm>
            <a:off x="5739588" y="4175760"/>
            <a:ext cx="91440" cy="91440"/>
          </a:xfrm>
          <a:prstGeom prst="ellipse">
            <a:avLst/>
          </a:prstGeom>
          <a:solidFill>
            <a:srgbClr val="FF33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6" name="Oval 55"/>
          <p:cNvSpPr/>
          <p:nvPr/>
        </p:nvSpPr>
        <p:spPr>
          <a:xfrm>
            <a:off x="5562600" y="3868613"/>
            <a:ext cx="91440" cy="91440"/>
          </a:xfrm>
          <a:prstGeom prst="ellipse">
            <a:avLst/>
          </a:prstGeom>
          <a:solidFill>
            <a:srgbClr val="FF33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7" name="Oval 56"/>
          <p:cNvSpPr/>
          <p:nvPr/>
        </p:nvSpPr>
        <p:spPr>
          <a:xfrm>
            <a:off x="5560088" y="4358640"/>
            <a:ext cx="91440" cy="91440"/>
          </a:xfrm>
          <a:prstGeom prst="ellipse">
            <a:avLst/>
          </a:prstGeom>
          <a:solidFill>
            <a:srgbClr val="FF33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8" name="Oval 57"/>
          <p:cNvSpPr/>
          <p:nvPr/>
        </p:nvSpPr>
        <p:spPr>
          <a:xfrm>
            <a:off x="4922520" y="4450080"/>
            <a:ext cx="91440" cy="91440"/>
          </a:xfrm>
          <a:prstGeom prst="ellipse">
            <a:avLst/>
          </a:prstGeom>
          <a:solidFill>
            <a:srgbClr val="FF33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9" name="Oval 58"/>
          <p:cNvSpPr/>
          <p:nvPr/>
        </p:nvSpPr>
        <p:spPr>
          <a:xfrm>
            <a:off x="4831080" y="4175760"/>
            <a:ext cx="91440" cy="91440"/>
          </a:xfrm>
          <a:prstGeom prst="ellipse">
            <a:avLst/>
          </a:prstGeom>
          <a:solidFill>
            <a:srgbClr val="FF33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0" name="Oval 59"/>
          <p:cNvSpPr/>
          <p:nvPr/>
        </p:nvSpPr>
        <p:spPr>
          <a:xfrm>
            <a:off x="5775960" y="4785360"/>
            <a:ext cx="91440" cy="91440"/>
          </a:xfrm>
          <a:prstGeom prst="ellipse">
            <a:avLst/>
          </a:prstGeom>
          <a:solidFill>
            <a:srgbClr val="FF33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1" name="Oval 60"/>
          <p:cNvSpPr/>
          <p:nvPr/>
        </p:nvSpPr>
        <p:spPr>
          <a:xfrm>
            <a:off x="5273040" y="5105400"/>
            <a:ext cx="91440" cy="91440"/>
          </a:xfrm>
          <a:prstGeom prst="ellipse">
            <a:avLst/>
          </a:prstGeom>
          <a:solidFill>
            <a:srgbClr val="FF33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2" name="Oval 61"/>
          <p:cNvSpPr/>
          <p:nvPr/>
        </p:nvSpPr>
        <p:spPr>
          <a:xfrm>
            <a:off x="5424435" y="4587240"/>
            <a:ext cx="91440" cy="91440"/>
          </a:xfrm>
          <a:prstGeom prst="ellipse">
            <a:avLst/>
          </a:prstGeom>
          <a:solidFill>
            <a:srgbClr val="FF33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3" name="Oval 62"/>
          <p:cNvSpPr/>
          <p:nvPr/>
        </p:nvSpPr>
        <p:spPr>
          <a:xfrm>
            <a:off x="6370320" y="3520440"/>
            <a:ext cx="91440" cy="91440"/>
          </a:xfrm>
          <a:prstGeom prst="ellipse">
            <a:avLst/>
          </a:prstGeom>
          <a:solidFill>
            <a:srgbClr val="FF33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4" name="Oval 63"/>
          <p:cNvSpPr/>
          <p:nvPr/>
        </p:nvSpPr>
        <p:spPr>
          <a:xfrm>
            <a:off x="6243376" y="3374404"/>
            <a:ext cx="91440" cy="91440"/>
          </a:xfrm>
          <a:prstGeom prst="ellipse">
            <a:avLst/>
          </a:prstGeom>
          <a:solidFill>
            <a:srgbClr val="FF33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5" name="Oval 64"/>
          <p:cNvSpPr/>
          <p:nvPr/>
        </p:nvSpPr>
        <p:spPr>
          <a:xfrm>
            <a:off x="6620024" y="3697456"/>
            <a:ext cx="91440" cy="91440"/>
          </a:xfrm>
          <a:prstGeom prst="ellipse">
            <a:avLst/>
          </a:prstGeom>
          <a:solidFill>
            <a:srgbClr val="FF33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6" name="Oval 65"/>
          <p:cNvSpPr/>
          <p:nvPr/>
        </p:nvSpPr>
        <p:spPr>
          <a:xfrm>
            <a:off x="6934200" y="3566160"/>
            <a:ext cx="91440" cy="91440"/>
          </a:xfrm>
          <a:prstGeom prst="ellipse">
            <a:avLst/>
          </a:prstGeom>
          <a:solidFill>
            <a:srgbClr val="FF33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7" name="Oval 66"/>
          <p:cNvSpPr/>
          <p:nvPr/>
        </p:nvSpPr>
        <p:spPr>
          <a:xfrm>
            <a:off x="6995160" y="3688080"/>
            <a:ext cx="91440" cy="91440"/>
          </a:xfrm>
          <a:prstGeom prst="ellipse">
            <a:avLst/>
          </a:prstGeom>
          <a:solidFill>
            <a:srgbClr val="FF33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8" name="Oval 67"/>
          <p:cNvSpPr/>
          <p:nvPr/>
        </p:nvSpPr>
        <p:spPr>
          <a:xfrm>
            <a:off x="6766560" y="3520440"/>
            <a:ext cx="91440" cy="91440"/>
          </a:xfrm>
          <a:prstGeom prst="ellipse">
            <a:avLst/>
          </a:prstGeom>
          <a:solidFill>
            <a:srgbClr val="FF33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9" name="Oval 68"/>
          <p:cNvSpPr/>
          <p:nvPr/>
        </p:nvSpPr>
        <p:spPr>
          <a:xfrm>
            <a:off x="6431280" y="3429000"/>
            <a:ext cx="91440" cy="91440"/>
          </a:xfrm>
          <a:prstGeom prst="ellipse">
            <a:avLst/>
          </a:prstGeom>
          <a:solidFill>
            <a:srgbClr val="00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70" name="Oval 69"/>
          <p:cNvSpPr/>
          <p:nvPr/>
        </p:nvSpPr>
        <p:spPr>
          <a:xfrm>
            <a:off x="6528584" y="3773656"/>
            <a:ext cx="91440" cy="91440"/>
          </a:xfrm>
          <a:prstGeom prst="ellipse">
            <a:avLst/>
          </a:prstGeom>
          <a:solidFill>
            <a:srgbClr val="00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71" name="Oval 70"/>
          <p:cNvSpPr/>
          <p:nvPr/>
        </p:nvSpPr>
        <p:spPr>
          <a:xfrm>
            <a:off x="6720840" y="3474720"/>
            <a:ext cx="91440" cy="91440"/>
          </a:xfrm>
          <a:prstGeom prst="ellipse">
            <a:avLst/>
          </a:prstGeom>
          <a:solidFill>
            <a:srgbClr val="00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73" name="Oval 72"/>
          <p:cNvSpPr/>
          <p:nvPr/>
        </p:nvSpPr>
        <p:spPr>
          <a:xfrm>
            <a:off x="6918960" y="3703320"/>
            <a:ext cx="91440" cy="91440"/>
          </a:xfrm>
          <a:prstGeom prst="ellipse">
            <a:avLst/>
          </a:prstGeom>
          <a:solidFill>
            <a:srgbClr val="FF33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74" name="Oval 73"/>
          <p:cNvSpPr/>
          <p:nvPr/>
        </p:nvSpPr>
        <p:spPr>
          <a:xfrm>
            <a:off x="6852976" y="3693104"/>
            <a:ext cx="91440" cy="91440"/>
          </a:xfrm>
          <a:prstGeom prst="ellipse">
            <a:avLst/>
          </a:prstGeom>
          <a:solidFill>
            <a:srgbClr val="00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75" name="Oval 74"/>
          <p:cNvSpPr/>
          <p:nvPr/>
        </p:nvSpPr>
        <p:spPr>
          <a:xfrm>
            <a:off x="5455920" y="4191000"/>
            <a:ext cx="91440" cy="91440"/>
          </a:xfrm>
          <a:prstGeom prst="ellipse">
            <a:avLst/>
          </a:prstGeom>
          <a:solidFill>
            <a:srgbClr val="00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76" name="Oval 75"/>
          <p:cNvSpPr/>
          <p:nvPr/>
        </p:nvSpPr>
        <p:spPr>
          <a:xfrm>
            <a:off x="5593080" y="4267200"/>
            <a:ext cx="91440" cy="91440"/>
          </a:xfrm>
          <a:prstGeom prst="ellipse">
            <a:avLst/>
          </a:prstGeom>
          <a:solidFill>
            <a:srgbClr val="00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77" name="Oval 76"/>
          <p:cNvSpPr/>
          <p:nvPr/>
        </p:nvSpPr>
        <p:spPr>
          <a:xfrm>
            <a:off x="2621280" y="5288280"/>
            <a:ext cx="91440" cy="91440"/>
          </a:xfrm>
          <a:prstGeom prst="ellipse">
            <a:avLst/>
          </a:prstGeom>
          <a:solidFill>
            <a:srgbClr val="00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78" name="Oval 77"/>
          <p:cNvSpPr/>
          <p:nvPr/>
        </p:nvSpPr>
        <p:spPr>
          <a:xfrm>
            <a:off x="3063240" y="5196840"/>
            <a:ext cx="91440" cy="91440"/>
          </a:xfrm>
          <a:prstGeom prst="ellipse">
            <a:avLst/>
          </a:prstGeom>
          <a:solidFill>
            <a:srgbClr val="00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79" name="Oval 78"/>
          <p:cNvSpPr/>
          <p:nvPr/>
        </p:nvSpPr>
        <p:spPr>
          <a:xfrm>
            <a:off x="3169920" y="4678680"/>
            <a:ext cx="91440" cy="91440"/>
          </a:xfrm>
          <a:prstGeom prst="ellipse">
            <a:avLst/>
          </a:prstGeom>
          <a:solidFill>
            <a:srgbClr val="00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80" name="Oval 79"/>
          <p:cNvSpPr/>
          <p:nvPr/>
        </p:nvSpPr>
        <p:spPr>
          <a:xfrm>
            <a:off x="2941320" y="4892040"/>
            <a:ext cx="91440" cy="91440"/>
          </a:xfrm>
          <a:prstGeom prst="ellipse">
            <a:avLst/>
          </a:prstGeom>
          <a:solidFill>
            <a:srgbClr val="00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81" name="Oval 80"/>
          <p:cNvSpPr/>
          <p:nvPr/>
        </p:nvSpPr>
        <p:spPr>
          <a:xfrm>
            <a:off x="2407920" y="4312920"/>
            <a:ext cx="91440" cy="91440"/>
          </a:xfrm>
          <a:prstGeom prst="ellipse">
            <a:avLst/>
          </a:prstGeom>
          <a:solidFill>
            <a:srgbClr val="00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82" name="Oval 81"/>
          <p:cNvSpPr/>
          <p:nvPr/>
        </p:nvSpPr>
        <p:spPr>
          <a:xfrm>
            <a:off x="2590800" y="4175760"/>
            <a:ext cx="91440" cy="91440"/>
          </a:xfrm>
          <a:prstGeom prst="ellipse">
            <a:avLst/>
          </a:prstGeom>
          <a:solidFill>
            <a:srgbClr val="00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83" name="Oval 82"/>
          <p:cNvSpPr/>
          <p:nvPr/>
        </p:nvSpPr>
        <p:spPr>
          <a:xfrm>
            <a:off x="2179320" y="3703320"/>
            <a:ext cx="91440" cy="91440"/>
          </a:xfrm>
          <a:prstGeom prst="ellipse">
            <a:avLst/>
          </a:prstGeom>
          <a:solidFill>
            <a:srgbClr val="00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84" name="Oval 83"/>
          <p:cNvSpPr/>
          <p:nvPr/>
        </p:nvSpPr>
        <p:spPr>
          <a:xfrm>
            <a:off x="1996440" y="3840480"/>
            <a:ext cx="91440" cy="91440"/>
          </a:xfrm>
          <a:prstGeom prst="ellipse">
            <a:avLst/>
          </a:prstGeom>
          <a:solidFill>
            <a:srgbClr val="00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85" name="Oval 84"/>
          <p:cNvSpPr/>
          <p:nvPr/>
        </p:nvSpPr>
        <p:spPr>
          <a:xfrm>
            <a:off x="2286000" y="3962400"/>
            <a:ext cx="91440" cy="91440"/>
          </a:xfrm>
          <a:prstGeom prst="ellipse">
            <a:avLst/>
          </a:prstGeom>
          <a:solidFill>
            <a:srgbClr val="00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86" name="Oval 85"/>
          <p:cNvSpPr/>
          <p:nvPr/>
        </p:nvSpPr>
        <p:spPr>
          <a:xfrm>
            <a:off x="2453640" y="4053840"/>
            <a:ext cx="91440" cy="91440"/>
          </a:xfrm>
          <a:prstGeom prst="ellipse">
            <a:avLst/>
          </a:prstGeom>
          <a:solidFill>
            <a:srgbClr val="00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87" name="Oval 86"/>
          <p:cNvSpPr/>
          <p:nvPr/>
        </p:nvSpPr>
        <p:spPr>
          <a:xfrm>
            <a:off x="2270760" y="3855720"/>
            <a:ext cx="91440" cy="91440"/>
          </a:xfrm>
          <a:prstGeom prst="ellipse">
            <a:avLst/>
          </a:prstGeom>
          <a:solidFill>
            <a:srgbClr val="00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88" name="Oval 87"/>
          <p:cNvSpPr/>
          <p:nvPr/>
        </p:nvSpPr>
        <p:spPr>
          <a:xfrm>
            <a:off x="1737360" y="3535680"/>
            <a:ext cx="91440" cy="91440"/>
          </a:xfrm>
          <a:prstGeom prst="ellipse">
            <a:avLst/>
          </a:prstGeom>
          <a:solidFill>
            <a:srgbClr val="00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89" name="Oval 88"/>
          <p:cNvSpPr/>
          <p:nvPr/>
        </p:nvSpPr>
        <p:spPr>
          <a:xfrm>
            <a:off x="2651760" y="3764280"/>
            <a:ext cx="91440" cy="91440"/>
          </a:xfrm>
          <a:prstGeom prst="ellipse">
            <a:avLst/>
          </a:prstGeom>
          <a:solidFill>
            <a:srgbClr val="00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90" name="Oval 89"/>
          <p:cNvSpPr/>
          <p:nvPr/>
        </p:nvSpPr>
        <p:spPr>
          <a:xfrm>
            <a:off x="2468880" y="4236720"/>
            <a:ext cx="91440" cy="91440"/>
          </a:xfrm>
          <a:prstGeom prst="ellipse">
            <a:avLst/>
          </a:prstGeom>
          <a:solidFill>
            <a:srgbClr val="00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91" name="Oval 90"/>
          <p:cNvSpPr/>
          <p:nvPr/>
        </p:nvSpPr>
        <p:spPr>
          <a:xfrm>
            <a:off x="7195122" y="3868613"/>
            <a:ext cx="91440" cy="9144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92" name="Oval 91"/>
          <p:cNvSpPr/>
          <p:nvPr/>
        </p:nvSpPr>
        <p:spPr>
          <a:xfrm>
            <a:off x="4559775" y="4065731"/>
            <a:ext cx="91440" cy="9144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93" name="Oval 92"/>
          <p:cNvSpPr/>
          <p:nvPr/>
        </p:nvSpPr>
        <p:spPr>
          <a:xfrm>
            <a:off x="5503817" y="4450080"/>
            <a:ext cx="91440" cy="9144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94" name="Title 1"/>
          <p:cNvSpPr txBox="1">
            <a:spLocks/>
          </p:cNvSpPr>
          <p:nvPr/>
        </p:nvSpPr>
        <p:spPr>
          <a:xfrm>
            <a:off x="0" y="44450"/>
            <a:ext cx="6069013" cy="981075"/>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400" dirty="0" smtClean="0">
                <a:solidFill>
                  <a:srgbClr val="FFFFFF"/>
                </a:solidFill>
                <a:latin typeface="Calibri"/>
              </a:rPr>
              <a:t>SERVIR Global Geographic Focus</a:t>
            </a:r>
            <a:endParaRPr lang="en-US" sz="3400" dirty="0">
              <a:solidFill>
                <a:srgbClr val="FFFFFF"/>
              </a:solidFill>
              <a:latin typeface="Calibri"/>
            </a:endParaRPr>
          </a:p>
        </p:txBody>
      </p:sp>
      <p:sp>
        <p:nvSpPr>
          <p:cNvPr id="2" name="Slide Number Placeholder 1"/>
          <p:cNvSpPr>
            <a:spLocks noGrp="1"/>
          </p:cNvSpPr>
          <p:nvPr>
            <p:ph type="sldNum" sz="quarter" idx="12"/>
          </p:nvPr>
        </p:nvSpPr>
        <p:spPr/>
        <p:txBody>
          <a:bodyPr/>
          <a:lstStyle/>
          <a:p>
            <a:fld id="{C8484841-9AB7-4D76-B2FB-52F7B0FD85D0}" type="slidenum">
              <a:rPr lang="en-US" smtClean="0"/>
              <a:pPr/>
              <a:t>6</a:t>
            </a:fld>
            <a:endParaRPr lang="en-US" dirty="0"/>
          </a:p>
        </p:txBody>
      </p:sp>
    </p:spTree>
    <p:extLst>
      <p:ext uri="{BB962C8B-B14F-4D97-AF65-F5344CB8AC3E}">
        <p14:creationId xmlns:p14="http://schemas.microsoft.com/office/powerpoint/2010/main" val="13524823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EarthSat 11-11.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ectangle 3"/>
          <p:cNvSpPr txBox="1">
            <a:spLocks noChangeArrowheads="1"/>
          </p:cNvSpPr>
          <p:nvPr/>
        </p:nvSpPr>
        <p:spPr bwMode="auto">
          <a:xfrm>
            <a:off x="8628063" y="6503988"/>
            <a:ext cx="515937" cy="354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defTabSz="457200" eaLnBrk="1" fontAlgn="auto" hangingPunct="1">
              <a:spcBef>
                <a:spcPts val="0"/>
              </a:spcBef>
              <a:spcAft>
                <a:spcPts val="0"/>
              </a:spcAft>
            </a:pPr>
            <a:r>
              <a:rPr lang="en-US" sz="1400">
                <a:solidFill>
                  <a:srgbClr val="000000"/>
                </a:solidFill>
              </a:rPr>
              <a:t>|‌ </a:t>
            </a:r>
            <a:fld id="{A687C7BC-CEC6-4A0E-B6F8-9CF4AFEAEA42}" type="slidenum">
              <a:rPr lang="en-US" sz="1400">
                <a:solidFill>
                  <a:srgbClr val="000000"/>
                </a:solidFill>
              </a:rPr>
              <a:pPr algn="r" defTabSz="457200" eaLnBrk="1" fontAlgn="auto" hangingPunct="1">
                <a:spcBef>
                  <a:spcPts val="0"/>
                </a:spcBef>
                <a:spcAft>
                  <a:spcPts val="0"/>
                </a:spcAft>
              </a:pPr>
              <a:t>7</a:t>
            </a:fld>
            <a:endParaRPr lang="en-US" sz="1400">
              <a:solidFill>
                <a:srgbClr val="000000"/>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95801"/>
            <a:ext cx="9144000" cy="2362200"/>
          </a:xfrm>
          <a:prstGeom prst="rect">
            <a:avLst/>
          </a:prstGeom>
        </p:spPr>
      </p:pic>
      <p:pic>
        <p:nvPicPr>
          <p:cNvPr id="1026" name="Picture 2" descr="SERVIR GLOBAL - The Regional Visualization and Monitoring Syste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5466" y="0"/>
            <a:ext cx="5267325" cy="657226"/>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1790131" y="3648670"/>
            <a:ext cx="5251759" cy="923330"/>
          </a:xfrm>
          <a:prstGeom prst="rect">
            <a:avLst/>
          </a:prstGeom>
          <a:noFill/>
        </p:spPr>
        <p:txBody>
          <a:bodyPr wrap="none" lIns="91440" tIns="45720" rIns="91440" bIns="45720">
            <a:spAutoFit/>
          </a:bodyPr>
          <a:lstStyle/>
          <a:p>
            <a:pPr algn="ctr"/>
            <a:r>
              <a:rPr lang="en-US" sz="5400" b="1" dirty="0" smtClean="0">
                <a:ln w="10541" cmpd="sng">
                  <a:solidFill>
                    <a:srgbClr val="7D7D7D">
                      <a:tint val="100000"/>
                      <a:shade val="100000"/>
                      <a:satMod val="110000"/>
                    </a:srgbClr>
                  </a:solidFill>
                  <a:prstDash val="solid"/>
                </a:ln>
                <a:gradFill>
                  <a:gsLst>
                    <a:gs pos="0">
                      <a:srgbClr val="FFFFFF">
                        <a:tint val="40000"/>
                        <a:satMod val="250000"/>
                      </a:srgbClr>
                    </a:gs>
                    <a:gs pos="42000">
                      <a:srgbClr val="FFFFFF">
                        <a:tint val="52000"/>
                        <a:satMod val="300000"/>
                      </a:srgbClr>
                    </a:gs>
                    <a:gs pos="99167">
                      <a:srgbClr val="FFFFFF">
                        <a:tint val="40000"/>
                        <a:satMod val="250000"/>
                      </a:srgbClr>
                    </a:gs>
                    <a:gs pos="92000">
                      <a:srgbClr val="FFFFFF">
                        <a:shade val="20000"/>
                        <a:satMod val="300000"/>
                      </a:srgbClr>
                    </a:gs>
                    <a:gs pos="100000">
                      <a:srgbClr val="FFFFFF">
                        <a:tint val="52000"/>
                        <a:satMod val="300000"/>
                      </a:srgbClr>
                    </a:gs>
                    <a:gs pos="100000">
                      <a:srgbClr val="FFFFFF">
                        <a:tint val="40000"/>
                        <a:satMod val="250000"/>
                      </a:srgbClr>
                    </a:gs>
                  </a:gsLst>
                  <a:lin ang="5400000"/>
                </a:gradFill>
              </a:rPr>
              <a:t>Connecting Space</a:t>
            </a:r>
            <a:endParaRPr lang="en-US" sz="5400" b="1" cap="none" spc="0" dirty="0">
              <a:ln w="10541" cmpd="sng">
                <a:solidFill>
                  <a:srgbClr val="7D7D7D">
                    <a:tint val="100000"/>
                    <a:shade val="100000"/>
                    <a:satMod val="110000"/>
                  </a:srgbClr>
                </a:solidFill>
                <a:prstDash val="solid"/>
              </a:ln>
              <a:gradFill>
                <a:gsLst>
                  <a:gs pos="0">
                    <a:srgbClr val="FFFFFF">
                      <a:tint val="40000"/>
                      <a:satMod val="250000"/>
                    </a:srgbClr>
                  </a:gs>
                  <a:gs pos="42000">
                    <a:srgbClr val="FFFFFF">
                      <a:tint val="52000"/>
                      <a:satMod val="300000"/>
                    </a:srgbClr>
                  </a:gs>
                  <a:gs pos="99167">
                    <a:srgbClr val="FFFFFF">
                      <a:tint val="40000"/>
                      <a:satMod val="250000"/>
                    </a:srgbClr>
                  </a:gs>
                  <a:gs pos="92000">
                    <a:srgbClr val="FFFFFF">
                      <a:shade val="20000"/>
                      <a:satMod val="300000"/>
                    </a:srgbClr>
                  </a:gs>
                  <a:gs pos="100000">
                    <a:srgbClr val="FFFFFF">
                      <a:tint val="52000"/>
                      <a:satMod val="300000"/>
                    </a:srgbClr>
                  </a:gs>
                  <a:gs pos="100000">
                    <a:srgbClr val="FFFFFF">
                      <a:tint val="40000"/>
                      <a:satMod val="250000"/>
                    </a:srgbClr>
                  </a:gs>
                </a:gsLst>
                <a:lin ang="5400000"/>
              </a:gradFill>
              <a:effectLst/>
            </a:endParaRPr>
          </a:p>
        </p:txBody>
      </p:sp>
      <p:sp>
        <p:nvSpPr>
          <p:cNvPr id="13" name="Rectangle 12"/>
          <p:cNvSpPr/>
          <p:nvPr/>
        </p:nvSpPr>
        <p:spPr>
          <a:xfrm>
            <a:off x="2971800" y="4419600"/>
            <a:ext cx="2925866" cy="923330"/>
          </a:xfrm>
          <a:prstGeom prst="rect">
            <a:avLst/>
          </a:prstGeom>
          <a:noFill/>
        </p:spPr>
        <p:txBody>
          <a:bodyPr wrap="none" lIns="91440" tIns="45720" rIns="91440" bIns="45720">
            <a:spAutoFit/>
          </a:bodyPr>
          <a:lstStyle/>
          <a:p>
            <a:pPr algn="ctr"/>
            <a:r>
              <a:rPr lang="en-US" sz="5400" b="1" dirty="0" smtClean="0">
                <a:ln w="10541" cmpd="sng">
                  <a:solidFill>
                    <a:srgbClr val="7D7D7D">
                      <a:tint val="100000"/>
                      <a:shade val="100000"/>
                      <a:satMod val="110000"/>
                    </a:srgbClr>
                  </a:solidFill>
                  <a:prstDash val="solid"/>
                </a:ln>
                <a:gradFill>
                  <a:gsLst>
                    <a:gs pos="0">
                      <a:srgbClr val="FFFFFF">
                        <a:tint val="40000"/>
                        <a:satMod val="250000"/>
                      </a:srgbClr>
                    </a:gs>
                    <a:gs pos="42000">
                      <a:srgbClr val="FFFFFF">
                        <a:tint val="52000"/>
                        <a:satMod val="300000"/>
                      </a:srgbClr>
                    </a:gs>
                    <a:gs pos="99167">
                      <a:srgbClr val="FFFFFF">
                        <a:tint val="40000"/>
                        <a:satMod val="250000"/>
                      </a:srgbClr>
                    </a:gs>
                    <a:gs pos="92000">
                      <a:srgbClr val="FFFFFF">
                        <a:shade val="20000"/>
                        <a:satMod val="300000"/>
                      </a:srgbClr>
                    </a:gs>
                    <a:gs pos="100000">
                      <a:srgbClr val="FFFFFF">
                        <a:tint val="52000"/>
                        <a:satMod val="300000"/>
                      </a:srgbClr>
                    </a:gs>
                    <a:gs pos="100000">
                      <a:srgbClr val="FFFFFF">
                        <a:tint val="40000"/>
                        <a:satMod val="250000"/>
                      </a:srgbClr>
                    </a:gs>
                  </a:gsLst>
                  <a:lin ang="5400000"/>
                </a:gradFill>
              </a:rPr>
              <a:t>To Village</a:t>
            </a:r>
            <a:endParaRPr lang="en-US" sz="5400" b="1" cap="none" spc="0" dirty="0">
              <a:ln w="10541" cmpd="sng">
                <a:solidFill>
                  <a:srgbClr val="7D7D7D">
                    <a:tint val="100000"/>
                    <a:shade val="100000"/>
                    <a:satMod val="110000"/>
                  </a:srgbClr>
                </a:solidFill>
                <a:prstDash val="solid"/>
              </a:ln>
              <a:gradFill>
                <a:gsLst>
                  <a:gs pos="0">
                    <a:srgbClr val="FFFFFF">
                      <a:tint val="40000"/>
                      <a:satMod val="250000"/>
                    </a:srgbClr>
                  </a:gs>
                  <a:gs pos="42000">
                    <a:srgbClr val="FFFFFF">
                      <a:tint val="52000"/>
                      <a:satMod val="300000"/>
                    </a:srgbClr>
                  </a:gs>
                  <a:gs pos="99167">
                    <a:srgbClr val="FFFFFF">
                      <a:tint val="40000"/>
                      <a:satMod val="250000"/>
                    </a:srgbClr>
                  </a:gs>
                  <a:gs pos="92000">
                    <a:srgbClr val="FFFFFF">
                      <a:shade val="20000"/>
                      <a:satMod val="300000"/>
                    </a:srgbClr>
                  </a:gs>
                  <a:gs pos="100000">
                    <a:srgbClr val="FFFFFF">
                      <a:tint val="52000"/>
                      <a:satMod val="300000"/>
                    </a:srgbClr>
                  </a:gs>
                  <a:gs pos="100000">
                    <a:srgbClr val="FFFFFF">
                      <a:tint val="40000"/>
                      <a:satMod val="250000"/>
                    </a:srgbClr>
                  </a:gs>
                </a:gsLst>
                <a:lin ang="5400000"/>
              </a:gradFill>
              <a:effectLst/>
            </a:endParaRPr>
          </a:p>
        </p:txBody>
      </p:sp>
    </p:spTree>
    <p:extLst>
      <p:ext uri="{BB962C8B-B14F-4D97-AF65-F5344CB8AC3E}">
        <p14:creationId xmlns:p14="http://schemas.microsoft.com/office/powerpoint/2010/main" val="4096684609"/>
      </p:ext>
    </p:extLst>
  </p:cSld>
  <p:clrMapOvr>
    <a:masterClrMapping/>
  </p:clrMapOvr>
  <mc:AlternateContent xmlns:mc="http://schemas.openxmlformats.org/markup-compatibility/2006" xmlns:p14="http://schemas.microsoft.com/office/powerpoint/2010/main">
    <mc:Choice Requires="p14">
      <p:transition spd="slow" p14:dur="2000" advTm="15453"/>
    </mc:Choice>
    <mc:Fallback xmlns="">
      <p:transition spd="slow" advTm="15453"/>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2" descr="theme_weather_195px"/>
          <p:cNvPicPr>
            <a:picLocks noChangeAspect="1" noChangeArrowheads="1"/>
          </p:cNvPicPr>
          <p:nvPr/>
        </p:nvPicPr>
        <p:blipFill>
          <a:blip r:embed="rId2" cstate="print"/>
          <a:srcRect/>
          <a:stretch>
            <a:fillRect/>
          </a:stretch>
        </p:blipFill>
        <p:spPr bwMode="auto">
          <a:xfrm>
            <a:off x="5149596" y="4572000"/>
            <a:ext cx="952500" cy="952501"/>
          </a:xfrm>
          <a:prstGeom prst="rect">
            <a:avLst/>
          </a:prstGeom>
          <a:noFill/>
          <a:ln>
            <a:solidFill>
              <a:schemeClr val="tx1"/>
            </a:solidFill>
          </a:ln>
        </p:spPr>
      </p:pic>
      <p:sp>
        <p:nvSpPr>
          <p:cNvPr id="5" name="Title 1"/>
          <p:cNvSpPr txBox="1">
            <a:spLocks/>
          </p:cNvSpPr>
          <p:nvPr/>
        </p:nvSpPr>
        <p:spPr>
          <a:xfrm>
            <a:off x="6096" y="94488"/>
            <a:ext cx="4953000" cy="685800"/>
          </a:xfrm>
          <a:prstGeom prst="rect">
            <a:avLst/>
          </a:prstGeom>
        </p:spPr>
        <p:txBody>
          <a:bodyPr anchor="ctr">
            <a:noAutofit/>
          </a:bodyPr>
          <a:lstStyle>
            <a:lvl1pPr algn="l" defTabSz="457200" rtl="0" eaLnBrk="1" latinLnBrk="0" hangingPunct="1">
              <a:spcBef>
                <a:spcPct val="0"/>
              </a:spcBef>
              <a:buNone/>
              <a:defRPr sz="2400" kern="1200">
                <a:solidFill>
                  <a:schemeClr val="bg1"/>
                </a:solidFill>
                <a:latin typeface="+mj-lt"/>
                <a:ea typeface="+mj-ea"/>
                <a:cs typeface="+mj-cs"/>
              </a:defRPr>
            </a:lvl1pPr>
          </a:lstStyle>
          <a:p>
            <a:r>
              <a:rPr lang="en-US" sz="3200" dirty="0" smtClean="0"/>
              <a:t>SERVIR Thematic Areas</a:t>
            </a:r>
            <a:endParaRPr lang="en-US" sz="3200" dirty="0"/>
          </a:p>
        </p:txBody>
      </p:sp>
      <p:sp>
        <p:nvSpPr>
          <p:cNvPr id="6" name="Content Placeholder 2"/>
          <p:cNvSpPr txBox="1">
            <a:spLocks/>
          </p:cNvSpPr>
          <p:nvPr/>
        </p:nvSpPr>
        <p:spPr>
          <a:xfrm>
            <a:off x="822960" y="1289304"/>
            <a:ext cx="4114800" cy="4983163"/>
          </a:xfrm>
          <a:prstGeom prst="rect">
            <a:avLst/>
          </a:prstGeom>
        </p:spPr>
        <p:txBody>
          <a:bodyPr>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Agriculture</a:t>
            </a:r>
          </a:p>
          <a:p>
            <a:r>
              <a:rPr lang="en-US" dirty="0" smtClean="0"/>
              <a:t>Biodiversity</a:t>
            </a:r>
          </a:p>
          <a:p>
            <a:r>
              <a:rPr lang="en-US" dirty="0" smtClean="0">
                <a:solidFill>
                  <a:srgbClr val="000000"/>
                </a:solidFill>
              </a:rPr>
              <a:t>Climate</a:t>
            </a:r>
          </a:p>
          <a:p>
            <a:r>
              <a:rPr lang="en-US" dirty="0" smtClean="0"/>
              <a:t>Disasters</a:t>
            </a:r>
          </a:p>
          <a:p>
            <a:r>
              <a:rPr lang="en-US" dirty="0" smtClean="0"/>
              <a:t>Ecosystems</a:t>
            </a:r>
          </a:p>
          <a:p>
            <a:r>
              <a:rPr lang="en-US" dirty="0" smtClean="0"/>
              <a:t>Energy</a:t>
            </a:r>
          </a:p>
          <a:p>
            <a:r>
              <a:rPr lang="en-US" dirty="0" smtClean="0"/>
              <a:t>Health</a:t>
            </a:r>
          </a:p>
          <a:p>
            <a:r>
              <a:rPr lang="en-US" dirty="0" smtClean="0"/>
              <a:t>Water</a:t>
            </a:r>
          </a:p>
          <a:p>
            <a:r>
              <a:rPr lang="en-US" dirty="0" smtClean="0"/>
              <a:t>Weather</a:t>
            </a:r>
          </a:p>
        </p:txBody>
      </p:sp>
      <p:pic>
        <p:nvPicPr>
          <p:cNvPr id="7" name="Picture 2" descr="theme_agriculture_195px"/>
          <p:cNvPicPr>
            <a:picLocks noChangeAspect="1" noChangeArrowheads="1"/>
          </p:cNvPicPr>
          <p:nvPr/>
        </p:nvPicPr>
        <p:blipFill>
          <a:blip r:embed="rId3" cstate="print"/>
          <a:srcRect/>
          <a:stretch>
            <a:fillRect/>
          </a:stretch>
        </p:blipFill>
        <p:spPr bwMode="auto">
          <a:xfrm>
            <a:off x="4959096" y="1333499"/>
            <a:ext cx="952500" cy="952501"/>
          </a:xfrm>
          <a:prstGeom prst="rect">
            <a:avLst/>
          </a:prstGeom>
          <a:noFill/>
          <a:ln>
            <a:solidFill>
              <a:schemeClr val="tx1"/>
            </a:solidFill>
          </a:ln>
        </p:spPr>
      </p:pic>
      <p:pic>
        <p:nvPicPr>
          <p:cNvPr id="8" name="Picture 4" descr="theme_biodiversity_195px"/>
          <p:cNvPicPr>
            <a:picLocks noChangeAspect="1" noChangeArrowheads="1"/>
          </p:cNvPicPr>
          <p:nvPr/>
        </p:nvPicPr>
        <p:blipFill>
          <a:blip r:embed="rId4" cstate="print"/>
          <a:srcRect/>
          <a:stretch>
            <a:fillRect/>
          </a:stretch>
        </p:blipFill>
        <p:spPr bwMode="auto">
          <a:xfrm>
            <a:off x="5721096" y="1714499"/>
            <a:ext cx="952500" cy="952501"/>
          </a:xfrm>
          <a:prstGeom prst="rect">
            <a:avLst/>
          </a:prstGeom>
          <a:noFill/>
          <a:ln>
            <a:solidFill>
              <a:schemeClr val="tx1"/>
            </a:solidFill>
          </a:ln>
        </p:spPr>
      </p:pic>
      <p:pic>
        <p:nvPicPr>
          <p:cNvPr id="9" name="Picture 6" descr="theme_climate_africa_195px"/>
          <p:cNvPicPr>
            <a:picLocks noChangeAspect="1" noChangeArrowheads="1"/>
          </p:cNvPicPr>
          <p:nvPr/>
        </p:nvPicPr>
        <p:blipFill>
          <a:blip r:embed="rId5" cstate="print"/>
          <a:srcRect/>
          <a:stretch>
            <a:fillRect/>
          </a:stretch>
        </p:blipFill>
        <p:spPr bwMode="auto">
          <a:xfrm>
            <a:off x="6559296" y="2019299"/>
            <a:ext cx="952500" cy="952501"/>
          </a:xfrm>
          <a:prstGeom prst="rect">
            <a:avLst/>
          </a:prstGeom>
          <a:noFill/>
          <a:ln>
            <a:solidFill>
              <a:schemeClr val="tx1"/>
            </a:solidFill>
          </a:ln>
        </p:spPr>
      </p:pic>
      <p:pic>
        <p:nvPicPr>
          <p:cNvPr id="10" name="Picture 8" descr="theme_disasters_195px"/>
          <p:cNvPicPr>
            <a:picLocks noChangeAspect="1" noChangeArrowheads="1"/>
          </p:cNvPicPr>
          <p:nvPr/>
        </p:nvPicPr>
        <p:blipFill>
          <a:blip r:embed="rId6" cstate="print"/>
          <a:srcRect/>
          <a:stretch>
            <a:fillRect/>
          </a:stretch>
        </p:blipFill>
        <p:spPr bwMode="auto">
          <a:xfrm>
            <a:off x="7245096" y="2324099"/>
            <a:ext cx="952500" cy="952501"/>
          </a:xfrm>
          <a:prstGeom prst="rect">
            <a:avLst/>
          </a:prstGeom>
          <a:noFill/>
          <a:ln>
            <a:solidFill>
              <a:schemeClr val="tx1"/>
            </a:solidFill>
          </a:ln>
        </p:spPr>
      </p:pic>
      <p:pic>
        <p:nvPicPr>
          <p:cNvPr id="11" name="Picture 10" descr="theme_ecosystems_195px"/>
          <p:cNvPicPr>
            <a:picLocks noChangeAspect="1" noChangeArrowheads="1"/>
          </p:cNvPicPr>
          <p:nvPr/>
        </p:nvPicPr>
        <p:blipFill>
          <a:blip r:embed="rId7" cstate="print"/>
          <a:srcRect/>
          <a:stretch>
            <a:fillRect/>
          </a:stretch>
        </p:blipFill>
        <p:spPr bwMode="auto">
          <a:xfrm>
            <a:off x="4959096" y="3086099"/>
            <a:ext cx="952500" cy="952501"/>
          </a:xfrm>
          <a:prstGeom prst="rect">
            <a:avLst/>
          </a:prstGeom>
          <a:noFill/>
          <a:ln>
            <a:solidFill>
              <a:schemeClr val="tx1"/>
            </a:solidFill>
          </a:ln>
        </p:spPr>
      </p:pic>
      <p:pic>
        <p:nvPicPr>
          <p:cNvPr id="12" name="Picture 12" descr="theme_energy_195px"/>
          <p:cNvPicPr>
            <a:picLocks noChangeAspect="1" noChangeArrowheads="1"/>
          </p:cNvPicPr>
          <p:nvPr/>
        </p:nvPicPr>
        <p:blipFill>
          <a:blip r:embed="rId8" cstate="print"/>
          <a:srcRect/>
          <a:stretch>
            <a:fillRect/>
          </a:stretch>
        </p:blipFill>
        <p:spPr bwMode="auto">
          <a:xfrm>
            <a:off x="5644896" y="3390899"/>
            <a:ext cx="952500" cy="952501"/>
          </a:xfrm>
          <a:prstGeom prst="rect">
            <a:avLst/>
          </a:prstGeom>
          <a:noFill/>
          <a:ln>
            <a:solidFill>
              <a:schemeClr val="tx1"/>
            </a:solidFill>
          </a:ln>
        </p:spPr>
      </p:pic>
      <p:pic>
        <p:nvPicPr>
          <p:cNvPr id="13" name="Picture 14" descr="theme_health_195px"/>
          <p:cNvPicPr>
            <a:picLocks noChangeAspect="1" noChangeArrowheads="1"/>
          </p:cNvPicPr>
          <p:nvPr/>
        </p:nvPicPr>
        <p:blipFill>
          <a:blip r:embed="rId9" cstate="print"/>
          <a:srcRect/>
          <a:stretch>
            <a:fillRect/>
          </a:stretch>
        </p:blipFill>
        <p:spPr bwMode="auto">
          <a:xfrm>
            <a:off x="6483096" y="3543299"/>
            <a:ext cx="952500" cy="952501"/>
          </a:xfrm>
          <a:prstGeom prst="rect">
            <a:avLst/>
          </a:prstGeom>
          <a:noFill/>
          <a:ln>
            <a:solidFill>
              <a:schemeClr val="tx1"/>
            </a:solidFill>
          </a:ln>
        </p:spPr>
      </p:pic>
      <p:pic>
        <p:nvPicPr>
          <p:cNvPr id="14" name="Picture 16" descr="theme_water_195px"/>
          <p:cNvPicPr>
            <a:picLocks noChangeAspect="1" noChangeArrowheads="1"/>
          </p:cNvPicPr>
          <p:nvPr/>
        </p:nvPicPr>
        <p:blipFill>
          <a:blip r:embed="rId10" cstate="print"/>
          <a:srcRect/>
          <a:stretch>
            <a:fillRect/>
          </a:stretch>
        </p:blipFill>
        <p:spPr bwMode="auto">
          <a:xfrm>
            <a:off x="7321296" y="3771899"/>
            <a:ext cx="952500" cy="952501"/>
          </a:xfrm>
          <a:prstGeom prst="rect">
            <a:avLst/>
          </a:prstGeom>
          <a:noFill/>
          <a:ln>
            <a:solidFill>
              <a:schemeClr val="tx1"/>
            </a:solidFill>
          </a:ln>
        </p:spPr>
      </p:pic>
      <p:pic>
        <p:nvPicPr>
          <p:cNvPr id="15" name="Picture 18" descr="theme_infrastructure_195px"/>
          <p:cNvPicPr>
            <a:picLocks noChangeAspect="1" noChangeArrowheads="1"/>
          </p:cNvPicPr>
          <p:nvPr/>
        </p:nvPicPr>
        <p:blipFill>
          <a:blip r:embed="rId11" cstate="print"/>
          <a:srcRect/>
          <a:stretch>
            <a:fillRect/>
          </a:stretch>
        </p:blipFill>
        <p:spPr bwMode="auto">
          <a:xfrm>
            <a:off x="5835396" y="4762499"/>
            <a:ext cx="952500" cy="952501"/>
          </a:xfrm>
          <a:prstGeom prst="rect">
            <a:avLst/>
          </a:prstGeom>
          <a:noFill/>
          <a:ln>
            <a:solidFill>
              <a:schemeClr val="tx1"/>
            </a:solidFill>
          </a:ln>
        </p:spPr>
      </p:pic>
      <p:pic>
        <p:nvPicPr>
          <p:cNvPr id="16" name="Picture 20" descr="theme_pollution_195px"/>
          <p:cNvPicPr>
            <a:picLocks noChangeAspect="1" noChangeArrowheads="1"/>
          </p:cNvPicPr>
          <p:nvPr/>
        </p:nvPicPr>
        <p:blipFill>
          <a:blip r:embed="rId12" cstate="print"/>
          <a:srcRect/>
          <a:stretch>
            <a:fillRect/>
          </a:stretch>
        </p:blipFill>
        <p:spPr bwMode="auto">
          <a:xfrm>
            <a:off x="6673596" y="4991099"/>
            <a:ext cx="952500" cy="952501"/>
          </a:xfrm>
          <a:prstGeom prst="rect">
            <a:avLst/>
          </a:prstGeom>
          <a:noFill/>
          <a:ln>
            <a:solidFill>
              <a:schemeClr val="tx1"/>
            </a:solidFill>
          </a:ln>
        </p:spPr>
      </p:pic>
      <p:pic>
        <p:nvPicPr>
          <p:cNvPr id="18" name="Picture 17"/>
          <p:cNvPicPr>
            <a:picLocks noChangeAspect="1"/>
          </p:cNvPicPr>
          <p:nvPr/>
        </p:nvPicPr>
        <p:blipFill>
          <a:blip r:embed="rId13"/>
          <a:stretch>
            <a:fillRect/>
          </a:stretch>
        </p:blipFill>
        <p:spPr>
          <a:xfrm>
            <a:off x="7977541" y="1166758"/>
            <a:ext cx="1085677" cy="1028620"/>
          </a:xfrm>
          <a:prstGeom prst="rect">
            <a:avLst/>
          </a:prstGeom>
        </p:spPr>
      </p:pic>
    </p:spTree>
    <p:extLst>
      <p:ext uri="{BB962C8B-B14F-4D97-AF65-F5344CB8AC3E}">
        <p14:creationId xmlns:p14="http://schemas.microsoft.com/office/powerpoint/2010/main" val="42340820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0594" y="304800"/>
            <a:ext cx="6379464" cy="685800"/>
          </a:xfrm>
          <a:prstGeom prst="rect">
            <a:avLst/>
          </a:prstGeom>
        </p:spPr>
        <p:txBody>
          <a:bodyPr anchor="ctr">
            <a:noAutofit/>
          </a:bodyPr>
          <a:lstStyle>
            <a:lvl1pPr algn="l" defTabSz="457200" rtl="0" eaLnBrk="1" latinLnBrk="0" hangingPunct="1">
              <a:spcBef>
                <a:spcPct val="0"/>
              </a:spcBef>
              <a:buNone/>
              <a:defRPr sz="2400" kern="1200">
                <a:solidFill>
                  <a:schemeClr val="bg1"/>
                </a:solidFill>
                <a:latin typeface="+mj-lt"/>
                <a:ea typeface="+mj-ea"/>
                <a:cs typeface="+mj-cs"/>
              </a:defRPr>
            </a:lvl1pPr>
          </a:lstStyle>
          <a:p>
            <a:r>
              <a:rPr lang="en-US" sz="3200" dirty="0" smtClean="0"/>
              <a:t>SERVIR </a:t>
            </a:r>
            <a:r>
              <a:rPr lang="en-US" sz="3200" dirty="0"/>
              <a:t>Science Applications for Decision Making</a:t>
            </a:r>
          </a:p>
          <a:p>
            <a:endParaRPr lang="en-US" sz="3200" dirty="0"/>
          </a:p>
        </p:txBody>
      </p:sp>
      <p:pic>
        <p:nvPicPr>
          <p:cNvPr id="19"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036374" y="3657600"/>
            <a:ext cx="2905010" cy="2283873"/>
          </a:xfrm>
          <a:prstGeom prst="rect">
            <a:avLst/>
          </a:prstGeom>
          <a:noFill/>
          <a:ln w="9525">
            <a:noFill/>
            <a:miter lim="800000"/>
            <a:headEnd/>
            <a:tailEnd/>
          </a:ln>
          <a:effectLst>
            <a:outerShdw blurRad="50800" dist="38100" dir="2700000" algn="tl" rotWithShape="0">
              <a:srgbClr val="000000">
                <a:alpha val="43000"/>
              </a:srgbClr>
            </a:outerShdw>
          </a:effectLst>
        </p:spPr>
      </p:pic>
      <p:pic>
        <p:nvPicPr>
          <p:cNvPr id="20" name="Picture 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5747" y="4323885"/>
            <a:ext cx="3324353" cy="23669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21" name="Group 20"/>
          <p:cNvGrpSpPr/>
          <p:nvPr/>
        </p:nvGrpSpPr>
        <p:grpSpPr>
          <a:xfrm>
            <a:off x="6604000" y="1278348"/>
            <a:ext cx="2463800" cy="1841788"/>
            <a:chOff x="5391740" y="1634593"/>
            <a:chExt cx="3142660" cy="2353495"/>
          </a:xfrm>
          <a:effectLst>
            <a:outerShdw blurRad="50800" dist="38100" dir="2700000" algn="tl" rotWithShape="0">
              <a:srgbClr val="000000">
                <a:alpha val="43000"/>
              </a:srgbClr>
            </a:outerShdw>
          </a:effectLst>
        </p:grpSpPr>
        <p:pic>
          <p:nvPicPr>
            <p:cNvPr id="22"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902301" y="2255567"/>
              <a:ext cx="2632099" cy="1732521"/>
            </a:xfrm>
            <a:prstGeom prst="rect">
              <a:avLst/>
            </a:prstGeom>
            <a:ln>
              <a:noFill/>
            </a:ln>
            <a:effectLst>
              <a:outerShdw blurRad="292100" dist="139700" dir="2700000" algn="tl" rotWithShape="0">
                <a:srgbClr val="333333">
                  <a:alpha val="65000"/>
                </a:srgbClr>
              </a:outerShdw>
            </a:effectLst>
          </p:spPr>
        </p:pic>
        <p:pic>
          <p:nvPicPr>
            <p:cNvPr id="23" name="Picture 2"/>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391740" y="1634593"/>
              <a:ext cx="1706327" cy="1133656"/>
            </a:xfrm>
            <a:prstGeom prst="rect">
              <a:avLst/>
            </a:prstGeom>
            <a:noFill/>
            <a:ln w="9525">
              <a:noFill/>
              <a:miter lim="800000"/>
              <a:headEnd/>
              <a:tailEnd/>
            </a:ln>
          </p:spPr>
        </p:pic>
      </p:grpSp>
      <p:grpSp>
        <p:nvGrpSpPr>
          <p:cNvPr id="24" name="Group 23"/>
          <p:cNvGrpSpPr/>
          <p:nvPr/>
        </p:nvGrpSpPr>
        <p:grpSpPr>
          <a:xfrm>
            <a:off x="0" y="3550135"/>
            <a:ext cx="2769246" cy="1600459"/>
            <a:chOff x="393054" y="1962635"/>
            <a:chExt cx="2769246" cy="1600459"/>
          </a:xfrm>
          <a:effectLst>
            <a:outerShdw blurRad="50800" dist="38100" dir="2700000" algn="tl" rotWithShape="0">
              <a:srgbClr val="000000">
                <a:alpha val="43000"/>
              </a:srgbClr>
            </a:outerShdw>
          </a:effectLst>
        </p:grpSpPr>
        <p:pic>
          <p:nvPicPr>
            <p:cNvPr id="25" name="Content Placeholder 2"/>
            <p:cNvPicPr>
              <a:picLocks noChangeAspect="1"/>
            </p:cNvPicPr>
            <p:nvPr/>
          </p:nvPicPr>
          <p:blipFill>
            <a:blip r:embed="rId6"/>
            <a:srcRect t="10831" b="10831"/>
            <a:stretch>
              <a:fillRect/>
            </a:stretch>
          </p:blipFill>
          <p:spPr>
            <a:xfrm>
              <a:off x="393054" y="1962635"/>
              <a:ext cx="2130329" cy="1171599"/>
            </a:xfrm>
            <a:prstGeom prst="rect">
              <a:avLst/>
            </a:prstGeom>
            <a:effectLst>
              <a:outerShdw blurRad="50800" dist="38100" dir="2700000" algn="tl" rotWithShape="0">
                <a:srgbClr val="000000">
                  <a:alpha val="43000"/>
                </a:srgbClr>
              </a:outerShdw>
            </a:effectLst>
          </p:spPr>
        </p:pic>
        <p:pic>
          <p:nvPicPr>
            <p:cNvPr id="26" name="Picture 25"/>
            <p:cNvPicPr>
              <a:picLocks noChangeAspect="1"/>
            </p:cNvPicPr>
            <p:nvPr/>
          </p:nvPicPr>
          <p:blipFill>
            <a:blip r:embed="rId7"/>
            <a:stretch>
              <a:fillRect/>
            </a:stretch>
          </p:blipFill>
          <p:spPr>
            <a:xfrm>
              <a:off x="1031971" y="2518815"/>
              <a:ext cx="2130329" cy="1044279"/>
            </a:xfrm>
            <a:prstGeom prst="rect">
              <a:avLst/>
            </a:prstGeom>
            <a:effectLst>
              <a:outerShdw blurRad="50800" dist="38100" dir="2700000" algn="tl" rotWithShape="0">
                <a:srgbClr val="000000">
                  <a:alpha val="43000"/>
                </a:srgbClr>
              </a:outerShdw>
            </a:effectLst>
          </p:spPr>
        </p:pic>
      </p:grpSp>
      <p:pic>
        <p:nvPicPr>
          <p:cNvPr id="27" name="Picture 26" descr="Latest_SERVIR_Africa_R.gif"/>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09844" y="1612772"/>
            <a:ext cx="3268756" cy="2268116"/>
          </a:xfrm>
          <a:prstGeom prst="rect">
            <a:avLst/>
          </a:prstGeom>
          <a:effectLst>
            <a:outerShdw blurRad="50800" dist="38100" dir="2700000" algn="tl" rotWithShape="0">
              <a:srgbClr val="000000">
                <a:alpha val="43000"/>
              </a:srgbClr>
            </a:outerShdw>
          </a:effectLst>
        </p:spPr>
      </p:pic>
      <p:sp>
        <p:nvSpPr>
          <p:cNvPr id="28" name="TextBox 11"/>
          <p:cNvSpPr txBox="1">
            <a:spLocks noChangeArrowheads="1"/>
          </p:cNvSpPr>
          <p:nvPr/>
        </p:nvSpPr>
        <p:spPr bwMode="auto">
          <a:xfrm>
            <a:off x="495300" y="3187700"/>
            <a:ext cx="3111774"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dirty="0" smtClean="0"/>
              <a:t>Bhutan Water Resource Assessment</a:t>
            </a:r>
            <a:endParaRPr lang="en-US" sz="1400" dirty="0"/>
          </a:p>
        </p:txBody>
      </p:sp>
      <p:sp>
        <p:nvSpPr>
          <p:cNvPr id="29" name="TextBox 11"/>
          <p:cNvSpPr txBox="1">
            <a:spLocks noChangeArrowheads="1"/>
          </p:cNvSpPr>
          <p:nvPr/>
        </p:nvSpPr>
        <p:spPr bwMode="auto">
          <a:xfrm>
            <a:off x="279400" y="5207000"/>
            <a:ext cx="202070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dirty="0" smtClean="0"/>
              <a:t>Frost Mapping in Africa</a:t>
            </a:r>
            <a:endParaRPr lang="en-US" sz="1400" dirty="0"/>
          </a:p>
        </p:txBody>
      </p:sp>
      <p:sp>
        <p:nvSpPr>
          <p:cNvPr id="30" name="TextBox 11"/>
          <p:cNvSpPr txBox="1">
            <a:spLocks noChangeArrowheads="1"/>
          </p:cNvSpPr>
          <p:nvPr/>
        </p:nvSpPr>
        <p:spPr bwMode="auto">
          <a:xfrm>
            <a:off x="3873500" y="1219072"/>
            <a:ext cx="23114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dirty="0" smtClean="0"/>
              <a:t>Real Time Streamflow in East Africa</a:t>
            </a:r>
            <a:endParaRPr lang="en-US" sz="1400" dirty="0"/>
          </a:p>
        </p:txBody>
      </p:sp>
      <p:sp>
        <p:nvSpPr>
          <p:cNvPr id="31" name="TextBox 11"/>
          <p:cNvSpPr txBox="1">
            <a:spLocks noChangeArrowheads="1"/>
          </p:cNvSpPr>
          <p:nvPr/>
        </p:nvSpPr>
        <p:spPr bwMode="auto">
          <a:xfrm>
            <a:off x="6540500" y="3157948"/>
            <a:ext cx="26416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dirty="0" smtClean="0"/>
              <a:t>Landslide Prediction System in Mesoamerica</a:t>
            </a:r>
            <a:endParaRPr lang="en-US" sz="1400" dirty="0"/>
          </a:p>
        </p:txBody>
      </p:sp>
      <p:sp>
        <p:nvSpPr>
          <p:cNvPr id="32" name="TextBox 11"/>
          <p:cNvSpPr txBox="1">
            <a:spLocks noChangeArrowheads="1"/>
          </p:cNvSpPr>
          <p:nvPr/>
        </p:nvSpPr>
        <p:spPr bwMode="auto">
          <a:xfrm>
            <a:off x="5918201" y="5867400"/>
            <a:ext cx="31242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dirty="0" smtClean="0"/>
              <a:t>Greenhouse Gas Emissions Inventory in Africa</a:t>
            </a:r>
            <a:endParaRPr lang="en-US" sz="1400" dirty="0"/>
          </a:p>
        </p:txBody>
      </p:sp>
      <p:sp>
        <p:nvSpPr>
          <p:cNvPr id="33" name="TextBox 11"/>
          <p:cNvSpPr txBox="1">
            <a:spLocks noChangeArrowheads="1"/>
          </p:cNvSpPr>
          <p:nvPr/>
        </p:nvSpPr>
        <p:spPr bwMode="auto">
          <a:xfrm>
            <a:off x="2819401" y="3860288"/>
            <a:ext cx="31496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dirty="0" smtClean="0"/>
              <a:t>Near Real-time Forest Fire Monitoring in Nepal</a:t>
            </a:r>
            <a:endParaRPr lang="en-US" sz="1400" dirty="0"/>
          </a:p>
        </p:txBody>
      </p:sp>
      <p:pic>
        <p:nvPicPr>
          <p:cNvPr id="34" name="Picture 2" descr="F:\XXW_Bhutan_Project\Output_Figures\WangChu_Location_New_For_Show.jpg"/>
          <p:cNvPicPr>
            <a:picLocks noChangeAspect="1" noChangeArrowheads="1"/>
          </p:cNvPicPr>
          <p:nvPr/>
        </p:nvPicPr>
        <p:blipFill>
          <a:blip r:embed="rId9" cstate="print">
            <a:extLst>
              <a:ext uri="{28A0092B-C50C-407E-A947-70E740481C1C}">
                <a14:useLocalDpi xmlns:a14="http://schemas.microsoft.com/office/drawing/2010/main" val="0"/>
              </a:ext>
            </a:extLst>
          </a:blip>
          <a:srcRect l="5988" t="7895" r="4599" b="8080"/>
          <a:stretch>
            <a:fillRect/>
          </a:stretch>
        </p:blipFill>
        <p:spPr bwMode="auto">
          <a:xfrm>
            <a:off x="408138" y="1003300"/>
            <a:ext cx="3149450" cy="2197100"/>
          </a:xfrm>
          <a:prstGeom prst="rect">
            <a:avLst/>
          </a:prstGeom>
          <a:noFill/>
          <a:ln>
            <a:noFill/>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58292931"/>
      </p:ext>
    </p:extLst>
  </p:cSld>
  <p:clrMapOvr>
    <a:masterClrMapping/>
  </p:clrMapOvr>
  <p:timing>
    <p:tnLst>
      <p:par>
        <p:cTn id="1" dur="indefinite" restart="never" nodeType="tmRoot"/>
      </p:par>
    </p:tn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1530</Words>
  <Application>Microsoft Office PowerPoint</Application>
  <PresentationFormat>On-screen Show (4:3)</PresentationFormat>
  <Paragraphs>199</Paragraphs>
  <Slides>22</Slides>
  <Notes>9</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22</vt:i4>
      </vt:variant>
    </vt:vector>
  </HeadingPairs>
  <TitlesOfParts>
    <vt:vector size="30" baseType="lpstr">
      <vt:lpstr>Arial</vt:lpstr>
      <vt:lpstr>ＭＳ Ｐゴシック</vt:lpstr>
      <vt:lpstr>Calibri Light</vt:lpstr>
      <vt:lpstr>Calibri</vt:lpstr>
      <vt:lpstr>3_Office Theme</vt:lpstr>
      <vt:lpstr>2_Office Theme</vt:lpstr>
      <vt:lpstr>7_Office Theme</vt:lpstr>
      <vt:lpstr>4_Office Theme</vt:lpstr>
      <vt:lpstr>PowerPoint Presentation</vt:lpstr>
      <vt:lpstr>PowerPoint Presentation</vt:lpstr>
      <vt:lpstr>PowerPoint Presentation</vt:lpstr>
      <vt:lpstr>What We Do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Satellite-based Agricultural Drought Warning System</vt:lpstr>
      <vt:lpstr>PowerPoint Presentation</vt:lpstr>
      <vt:lpstr>SERVIR Applied Sciences Team (AST)</vt:lpstr>
      <vt:lpstr>PowerPoint Presentation</vt:lpstr>
      <vt:lpstr>Product Catalogue</vt:lpstr>
      <vt:lpstr>PowerPoint Presentation</vt:lpstr>
      <vt:lpstr>PowerPoint Presentation</vt:lpstr>
      <vt:lpstr>PowerPoint Presentation</vt:lpstr>
      <vt:lpstr>PowerPoint Presentation</vt:lpstr>
      <vt:lpstr>CREST Model Use in Kenya, Uganda, Namibia, and Rwanda</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2011-11-04T16:24:45Z</dcterms:created>
  <dcterms:modified xsi:type="dcterms:W3CDTF">2014-11-19T12:21:01Z</dcterms:modified>
</cp:coreProperties>
</file>